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38"/>
  </p:notesMasterIdLst>
  <p:sldIdLst>
    <p:sldId id="265" r:id="rId2"/>
    <p:sldId id="323" r:id="rId3"/>
    <p:sldId id="345" r:id="rId4"/>
    <p:sldId id="324" r:id="rId5"/>
    <p:sldId id="353" r:id="rId6"/>
    <p:sldId id="346" r:id="rId7"/>
    <p:sldId id="347" r:id="rId8"/>
    <p:sldId id="348" r:id="rId9"/>
    <p:sldId id="349" r:id="rId10"/>
    <p:sldId id="350" r:id="rId11"/>
    <p:sldId id="351" r:id="rId12"/>
    <p:sldId id="338" r:id="rId13"/>
    <p:sldId id="342" r:id="rId14"/>
    <p:sldId id="343" r:id="rId15"/>
    <p:sldId id="344" r:id="rId16"/>
    <p:sldId id="339" r:id="rId17"/>
    <p:sldId id="340" r:id="rId18"/>
    <p:sldId id="315" r:id="rId19"/>
    <p:sldId id="300" r:id="rId20"/>
    <p:sldId id="325" r:id="rId21"/>
    <p:sldId id="327" r:id="rId22"/>
    <p:sldId id="326" r:id="rId23"/>
    <p:sldId id="335" r:id="rId24"/>
    <p:sldId id="341" r:id="rId25"/>
    <p:sldId id="352" r:id="rId26"/>
    <p:sldId id="354" r:id="rId27"/>
    <p:sldId id="355" r:id="rId28"/>
    <p:sldId id="359" r:id="rId29"/>
    <p:sldId id="356" r:id="rId30"/>
    <p:sldId id="357" r:id="rId31"/>
    <p:sldId id="358" r:id="rId32"/>
    <p:sldId id="361" r:id="rId33"/>
    <p:sldId id="328" r:id="rId34"/>
    <p:sldId id="337" r:id="rId35"/>
    <p:sldId id="262" r:id="rId36"/>
    <p:sldId id="33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2E42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>
        <p:scale>
          <a:sx n="90" d="100"/>
          <a:sy n="90" d="100"/>
        </p:scale>
        <p:origin x="-90" y="-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71057-29FD-4B43-8993-F8B31AB7846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08A98A-E135-4D45-86C1-5A91D23272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Describe the principal tasks in AI</a:t>
          </a:r>
          <a:endParaRPr lang="en-US" b="0" dirty="0"/>
        </a:p>
      </dgm:t>
    </dgm:pt>
    <dgm:pt modelId="{CC2A2413-6775-4FA5-B251-C086F7FE7DA5}" type="parTrans" cxnId="{3320F37C-6193-4075-B42F-DE327BAF4FD9}">
      <dgm:prSet/>
      <dgm:spPr/>
      <dgm:t>
        <a:bodyPr/>
        <a:lstStyle/>
        <a:p>
          <a:endParaRPr lang="en-US"/>
        </a:p>
      </dgm:t>
    </dgm:pt>
    <dgm:pt modelId="{D063F596-C249-4567-9F89-89DFF21B7CC9}" type="sibTrans" cxnId="{3320F37C-6193-4075-B42F-DE327BAF4F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4EB990-E418-488B-89C3-74FC9BCC081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Give examples of applications of AI	</a:t>
          </a:r>
          <a:endParaRPr lang="en-US" dirty="0"/>
        </a:p>
      </dgm:t>
    </dgm:pt>
    <dgm:pt modelId="{4DB07BA0-B717-4D01-8504-18D4F5CB81E0}" type="parTrans" cxnId="{05CFB970-757D-4050-B2B9-170B156A97F1}">
      <dgm:prSet/>
      <dgm:spPr/>
      <dgm:t>
        <a:bodyPr/>
        <a:lstStyle/>
        <a:p>
          <a:endParaRPr lang="en-US"/>
        </a:p>
      </dgm:t>
    </dgm:pt>
    <dgm:pt modelId="{E878671E-60E5-4126-B860-F6E7558BAA6D}" type="sibTrans" cxnId="{05CFB970-757D-4050-B2B9-170B156A97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CE3F5E-8CF5-4BC5-B39E-490C7F1F4D4B}">
      <dgm:prSet/>
      <dgm:spPr/>
      <dgm:t>
        <a:bodyPr/>
        <a:lstStyle/>
        <a:p>
          <a:r>
            <a:rPr lang="en-GB" dirty="0"/>
            <a:t>Summarise ethical considerations arising from the use of AI	</a:t>
          </a:r>
          <a:endParaRPr lang="en-US" dirty="0"/>
        </a:p>
      </dgm:t>
    </dgm:pt>
    <dgm:pt modelId="{78268950-7186-4E70-99D6-BBC9AE71E83A}" type="parTrans" cxnId="{DC1EE787-7E62-499D-B80D-769D9809899B}">
      <dgm:prSet/>
      <dgm:spPr/>
      <dgm:t>
        <a:bodyPr/>
        <a:lstStyle/>
        <a:p>
          <a:endParaRPr lang="en-GB"/>
        </a:p>
      </dgm:t>
    </dgm:pt>
    <dgm:pt modelId="{834F36D2-95CC-4B55-99FA-A021F3B8A2C1}" type="sibTrans" cxnId="{DC1EE787-7E62-499D-B80D-769D9809899B}">
      <dgm:prSet/>
      <dgm:spPr/>
      <dgm:t>
        <a:bodyPr/>
        <a:lstStyle/>
        <a:p>
          <a:endParaRPr lang="en-GB"/>
        </a:p>
      </dgm:t>
    </dgm:pt>
    <dgm:pt modelId="{74D78126-5E9A-4890-B36D-448FAE520D56}" type="pres">
      <dgm:prSet presAssocID="{95071057-29FD-4B43-8993-F8B31AB78460}" presName="Name0" presStyleCnt="0">
        <dgm:presLayoutVars>
          <dgm:chMax val="7"/>
          <dgm:chPref val="7"/>
          <dgm:dir/>
        </dgm:presLayoutVars>
      </dgm:prSet>
      <dgm:spPr/>
    </dgm:pt>
    <dgm:pt modelId="{30762A28-D36E-49BE-89C7-ECD03F39467A}" type="pres">
      <dgm:prSet presAssocID="{95071057-29FD-4B43-8993-F8B31AB78460}" presName="Name1" presStyleCnt="0"/>
      <dgm:spPr/>
    </dgm:pt>
    <dgm:pt modelId="{0FAC0768-8D98-461E-9071-9D3C2FCF9EC0}" type="pres">
      <dgm:prSet presAssocID="{95071057-29FD-4B43-8993-F8B31AB78460}" presName="cycle" presStyleCnt="0"/>
      <dgm:spPr/>
    </dgm:pt>
    <dgm:pt modelId="{35B5409E-FB0B-4FC4-8BB4-7FEE27D3191B}" type="pres">
      <dgm:prSet presAssocID="{95071057-29FD-4B43-8993-F8B31AB78460}" presName="srcNode" presStyleLbl="node1" presStyleIdx="0" presStyleCnt="3"/>
      <dgm:spPr/>
    </dgm:pt>
    <dgm:pt modelId="{173C6D26-6E8F-4B6F-B7B0-7F36A03F2229}" type="pres">
      <dgm:prSet presAssocID="{95071057-29FD-4B43-8993-F8B31AB78460}" presName="conn" presStyleLbl="parChTrans1D2" presStyleIdx="0" presStyleCnt="1"/>
      <dgm:spPr/>
    </dgm:pt>
    <dgm:pt modelId="{9A53C554-4707-4305-93C7-7BF2356BE737}" type="pres">
      <dgm:prSet presAssocID="{95071057-29FD-4B43-8993-F8B31AB78460}" presName="extraNode" presStyleLbl="node1" presStyleIdx="0" presStyleCnt="3"/>
      <dgm:spPr/>
    </dgm:pt>
    <dgm:pt modelId="{D4523F3F-55CC-4577-86B6-4868FC684406}" type="pres">
      <dgm:prSet presAssocID="{95071057-29FD-4B43-8993-F8B31AB78460}" presName="dstNode" presStyleLbl="node1" presStyleIdx="0" presStyleCnt="3"/>
      <dgm:spPr/>
    </dgm:pt>
    <dgm:pt modelId="{BDACCA37-98F5-4C14-91E5-39B4B256F11D}" type="pres">
      <dgm:prSet presAssocID="{3E08A98A-E135-4D45-86C1-5A91D232729B}" presName="text_1" presStyleLbl="node1" presStyleIdx="0" presStyleCnt="3">
        <dgm:presLayoutVars>
          <dgm:bulletEnabled val="1"/>
        </dgm:presLayoutVars>
      </dgm:prSet>
      <dgm:spPr/>
    </dgm:pt>
    <dgm:pt modelId="{92A69B6D-376E-4147-9262-C711326CD329}" type="pres">
      <dgm:prSet presAssocID="{3E08A98A-E135-4D45-86C1-5A91D232729B}" presName="accent_1" presStyleCnt="0"/>
      <dgm:spPr/>
    </dgm:pt>
    <dgm:pt modelId="{F13FD775-EDD6-4B1C-9DE1-B338363A90F3}" type="pres">
      <dgm:prSet presAssocID="{3E08A98A-E135-4D45-86C1-5A91D232729B}" presName="accentRepeatNode" presStyleLbl="solidFgAcc1" presStyleIdx="0" presStyleCnt="3"/>
      <dgm:spPr/>
    </dgm:pt>
    <dgm:pt modelId="{D29C1FC8-66A7-4540-B6C5-63E72030D4A3}" type="pres">
      <dgm:prSet presAssocID="{AB4EB990-E418-488B-89C3-74FC9BCC0814}" presName="text_2" presStyleLbl="node1" presStyleIdx="1" presStyleCnt="3">
        <dgm:presLayoutVars>
          <dgm:bulletEnabled val="1"/>
        </dgm:presLayoutVars>
      </dgm:prSet>
      <dgm:spPr/>
    </dgm:pt>
    <dgm:pt modelId="{E24ACB26-D70F-407D-ACD1-84D7EC3EE254}" type="pres">
      <dgm:prSet presAssocID="{AB4EB990-E418-488B-89C3-74FC9BCC0814}" presName="accent_2" presStyleCnt="0"/>
      <dgm:spPr/>
    </dgm:pt>
    <dgm:pt modelId="{12EC56D1-3AAD-48EB-A215-4DE5DDB1BE0A}" type="pres">
      <dgm:prSet presAssocID="{AB4EB990-E418-488B-89C3-74FC9BCC0814}" presName="accentRepeatNode" presStyleLbl="solidFgAcc1" presStyleIdx="1" presStyleCnt="3"/>
      <dgm:spPr/>
    </dgm:pt>
    <dgm:pt modelId="{DA4ED853-80BA-4210-9B52-25B72E3AE4D9}" type="pres">
      <dgm:prSet presAssocID="{82CE3F5E-8CF5-4BC5-B39E-490C7F1F4D4B}" presName="text_3" presStyleLbl="node1" presStyleIdx="2" presStyleCnt="3">
        <dgm:presLayoutVars>
          <dgm:bulletEnabled val="1"/>
        </dgm:presLayoutVars>
      </dgm:prSet>
      <dgm:spPr/>
    </dgm:pt>
    <dgm:pt modelId="{74B03371-C488-4B72-A154-CCE59A177D52}" type="pres">
      <dgm:prSet presAssocID="{82CE3F5E-8CF5-4BC5-B39E-490C7F1F4D4B}" presName="accent_3" presStyleCnt="0"/>
      <dgm:spPr/>
    </dgm:pt>
    <dgm:pt modelId="{048CBA27-FF2C-47D8-B1C2-06F82AFEA260}" type="pres">
      <dgm:prSet presAssocID="{82CE3F5E-8CF5-4BC5-B39E-490C7F1F4D4B}" presName="accentRepeatNode" presStyleLbl="solidFgAcc1" presStyleIdx="2" presStyleCnt="3"/>
      <dgm:spPr/>
    </dgm:pt>
  </dgm:ptLst>
  <dgm:cxnLst>
    <dgm:cxn modelId="{97302A20-63F2-4265-A08B-F12B75F22C97}" type="presOf" srcId="{3E08A98A-E135-4D45-86C1-5A91D232729B}" destId="{BDACCA37-98F5-4C14-91E5-39B4B256F11D}" srcOrd="0" destOrd="0" presId="urn:microsoft.com/office/officeart/2008/layout/VerticalCurvedList"/>
    <dgm:cxn modelId="{05CFB970-757D-4050-B2B9-170B156A97F1}" srcId="{95071057-29FD-4B43-8993-F8B31AB78460}" destId="{AB4EB990-E418-488B-89C3-74FC9BCC0814}" srcOrd="1" destOrd="0" parTransId="{4DB07BA0-B717-4D01-8504-18D4F5CB81E0}" sibTransId="{E878671E-60E5-4126-B860-F6E7558BAA6D}"/>
    <dgm:cxn modelId="{CC050973-6323-406F-837C-B88EE52509B3}" type="presOf" srcId="{AB4EB990-E418-488B-89C3-74FC9BCC0814}" destId="{D29C1FC8-66A7-4540-B6C5-63E72030D4A3}" srcOrd="0" destOrd="0" presId="urn:microsoft.com/office/officeart/2008/layout/VerticalCurvedList"/>
    <dgm:cxn modelId="{3320F37C-6193-4075-B42F-DE327BAF4FD9}" srcId="{95071057-29FD-4B43-8993-F8B31AB78460}" destId="{3E08A98A-E135-4D45-86C1-5A91D232729B}" srcOrd="0" destOrd="0" parTransId="{CC2A2413-6775-4FA5-B251-C086F7FE7DA5}" sibTransId="{D063F596-C249-4567-9F89-89DFF21B7CC9}"/>
    <dgm:cxn modelId="{DC1EE787-7E62-499D-B80D-769D9809899B}" srcId="{95071057-29FD-4B43-8993-F8B31AB78460}" destId="{82CE3F5E-8CF5-4BC5-B39E-490C7F1F4D4B}" srcOrd="2" destOrd="0" parTransId="{78268950-7186-4E70-99D6-BBC9AE71E83A}" sibTransId="{834F36D2-95CC-4B55-99FA-A021F3B8A2C1}"/>
    <dgm:cxn modelId="{EDFF568A-3AE1-4132-AD41-A1A43FA942FA}" type="presOf" srcId="{82CE3F5E-8CF5-4BC5-B39E-490C7F1F4D4B}" destId="{DA4ED853-80BA-4210-9B52-25B72E3AE4D9}" srcOrd="0" destOrd="0" presId="urn:microsoft.com/office/officeart/2008/layout/VerticalCurvedList"/>
    <dgm:cxn modelId="{A103738C-F46A-4F11-B471-3D6A3D244476}" type="presOf" srcId="{95071057-29FD-4B43-8993-F8B31AB78460}" destId="{74D78126-5E9A-4890-B36D-448FAE520D56}" srcOrd="0" destOrd="0" presId="urn:microsoft.com/office/officeart/2008/layout/VerticalCurvedList"/>
    <dgm:cxn modelId="{99CF4FA8-74E9-448A-BAC4-97D5EF8FD3FF}" type="presOf" srcId="{D063F596-C249-4567-9F89-89DFF21B7CC9}" destId="{173C6D26-6E8F-4B6F-B7B0-7F36A03F2229}" srcOrd="0" destOrd="0" presId="urn:microsoft.com/office/officeart/2008/layout/VerticalCurvedList"/>
    <dgm:cxn modelId="{1261E060-3BE2-4248-875B-D00551CD6909}" type="presParOf" srcId="{74D78126-5E9A-4890-B36D-448FAE520D56}" destId="{30762A28-D36E-49BE-89C7-ECD03F39467A}" srcOrd="0" destOrd="0" presId="urn:microsoft.com/office/officeart/2008/layout/VerticalCurvedList"/>
    <dgm:cxn modelId="{316049A1-B1C1-49BF-A0D8-42D190D18FF1}" type="presParOf" srcId="{30762A28-D36E-49BE-89C7-ECD03F39467A}" destId="{0FAC0768-8D98-461E-9071-9D3C2FCF9EC0}" srcOrd="0" destOrd="0" presId="urn:microsoft.com/office/officeart/2008/layout/VerticalCurvedList"/>
    <dgm:cxn modelId="{1F067BC5-CFF4-4479-B312-731C870730EB}" type="presParOf" srcId="{0FAC0768-8D98-461E-9071-9D3C2FCF9EC0}" destId="{35B5409E-FB0B-4FC4-8BB4-7FEE27D3191B}" srcOrd="0" destOrd="0" presId="urn:microsoft.com/office/officeart/2008/layout/VerticalCurvedList"/>
    <dgm:cxn modelId="{A53B37A2-0140-4D1E-A558-27582EFBBD96}" type="presParOf" srcId="{0FAC0768-8D98-461E-9071-9D3C2FCF9EC0}" destId="{173C6D26-6E8F-4B6F-B7B0-7F36A03F2229}" srcOrd="1" destOrd="0" presId="urn:microsoft.com/office/officeart/2008/layout/VerticalCurvedList"/>
    <dgm:cxn modelId="{0F55622C-227B-4C43-BD89-D65AFDAF5134}" type="presParOf" srcId="{0FAC0768-8D98-461E-9071-9D3C2FCF9EC0}" destId="{9A53C554-4707-4305-93C7-7BF2356BE737}" srcOrd="2" destOrd="0" presId="urn:microsoft.com/office/officeart/2008/layout/VerticalCurvedList"/>
    <dgm:cxn modelId="{A2F9C12C-C0A7-492D-9F80-ABC161B330D3}" type="presParOf" srcId="{0FAC0768-8D98-461E-9071-9D3C2FCF9EC0}" destId="{D4523F3F-55CC-4577-86B6-4868FC684406}" srcOrd="3" destOrd="0" presId="urn:microsoft.com/office/officeart/2008/layout/VerticalCurvedList"/>
    <dgm:cxn modelId="{15DA762D-A40B-409C-92AA-ED3F8DBAF970}" type="presParOf" srcId="{30762A28-D36E-49BE-89C7-ECD03F39467A}" destId="{BDACCA37-98F5-4C14-91E5-39B4B256F11D}" srcOrd="1" destOrd="0" presId="urn:microsoft.com/office/officeart/2008/layout/VerticalCurvedList"/>
    <dgm:cxn modelId="{E848C089-0F2F-462D-9E31-20975F0D1DB9}" type="presParOf" srcId="{30762A28-D36E-49BE-89C7-ECD03F39467A}" destId="{92A69B6D-376E-4147-9262-C711326CD329}" srcOrd="2" destOrd="0" presId="urn:microsoft.com/office/officeart/2008/layout/VerticalCurvedList"/>
    <dgm:cxn modelId="{61BB33F6-001E-43DE-ACDC-B1BEB325ED27}" type="presParOf" srcId="{92A69B6D-376E-4147-9262-C711326CD329}" destId="{F13FD775-EDD6-4B1C-9DE1-B338363A90F3}" srcOrd="0" destOrd="0" presId="urn:microsoft.com/office/officeart/2008/layout/VerticalCurvedList"/>
    <dgm:cxn modelId="{5AEB3095-6D0E-44C7-86CB-009ECBE769AF}" type="presParOf" srcId="{30762A28-D36E-49BE-89C7-ECD03F39467A}" destId="{D29C1FC8-66A7-4540-B6C5-63E72030D4A3}" srcOrd="3" destOrd="0" presId="urn:microsoft.com/office/officeart/2008/layout/VerticalCurvedList"/>
    <dgm:cxn modelId="{24FE5710-6C57-48CC-A09E-B4370F334896}" type="presParOf" srcId="{30762A28-D36E-49BE-89C7-ECD03F39467A}" destId="{E24ACB26-D70F-407D-ACD1-84D7EC3EE254}" srcOrd="4" destOrd="0" presId="urn:microsoft.com/office/officeart/2008/layout/VerticalCurvedList"/>
    <dgm:cxn modelId="{7E265407-F9C3-4E2C-BFC2-BF8DC505DE4E}" type="presParOf" srcId="{E24ACB26-D70F-407D-ACD1-84D7EC3EE254}" destId="{12EC56D1-3AAD-48EB-A215-4DE5DDB1BE0A}" srcOrd="0" destOrd="0" presId="urn:microsoft.com/office/officeart/2008/layout/VerticalCurvedList"/>
    <dgm:cxn modelId="{D6418B64-F610-49D1-AF58-B017DE3BB462}" type="presParOf" srcId="{30762A28-D36E-49BE-89C7-ECD03F39467A}" destId="{DA4ED853-80BA-4210-9B52-25B72E3AE4D9}" srcOrd="5" destOrd="0" presId="urn:microsoft.com/office/officeart/2008/layout/VerticalCurvedList"/>
    <dgm:cxn modelId="{20F164C1-A5C2-4393-88D1-AC4FD3C5D39A}" type="presParOf" srcId="{30762A28-D36E-49BE-89C7-ECD03F39467A}" destId="{74B03371-C488-4B72-A154-CCE59A177D52}" srcOrd="6" destOrd="0" presId="urn:microsoft.com/office/officeart/2008/layout/VerticalCurvedList"/>
    <dgm:cxn modelId="{D5E09E07-7A70-49C4-8E7E-73CD748CF178}" type="presParOf" srcId="{74B03371-C488-4B72-A154-CCE59A177D52}" destId="{048CBA27-FF2C-47D8-B1C2-06F82AFEA2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C0180-6D57-4D16-9876-65C862F411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1C9830-19AA-4AB4-A2E3-A3FDFEEE2BD2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Data availability </a:t>
          </a:r>
          <a:endParaRPr lang="en-GB" dirty="0"/>
        </a:p>
      </dgm:t>
    </dgm:pt>
    <dgm:pt modelId="{07A59D7D-F583-4894-AC02-FD87CF1C663A}" type="parTrans" cxnId="{69C3A544-B52F-43B6-BDC0-5F9FD1859A4D}">
      <dgm:prSet/>
      <dgm:spPr/>
      <dgm:t>
        <a:bodyPr/>
        <a:lstStyle/>
        <a:p>
          <a:endParaRPr lang="en-GB"/>
        </a:p>
      </dgm:t>
    </dgm:pt>
    <dgm:pt modelId="{B26FDE80-9363-4330-B6C0-01934584CA03}" type="sibTrans" cxnId="{69C3A544-B52F-43B6-BDC0-5F9FD1859A4D}">
      <dgm:prSet/>
      <dgm:spPr/>
      <dgm:t>
        <a:bodyPr/>
        <a:lstStyle/>
        <a:p>
          <a:endParaRPr lang="en-GB"/>
        </a:p>
      </dgm:t>
    </dgm:pt>
    <dgm:pt modelId="{A4F540AB-A3D4-4D5B-B9E2-176DD40CC7E9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Data quality </a:t>
          </a:r>
          <a:endParaRPr lang="en-GB" dirty="0"/>
        </a:p>
      </dgm:t>
    </dgm:pt>
    <dgm:pt modelId="{D8B81A27-D97F-4CEC-92D8-A78EC85FF8AC}" type="parTrans" cxnId="{EC2B9838-6498-404D-89A0-3871DADA99A5}">
      <dgm:prSet/>
      <dgm:spPr/>
      <dgm:t>
        <a:bodyPr/>
        <a:lstStyle/>
        <a:p>
          <a:endParaRPr lang="en-GB"/>
        </a:p>
      </dgm:t>
    </dgm:pt>
    <dgm:pt modelId="{A70F9DDB-60BD-422C-8BF4-349ACB1DD961}" type="sibTrans" cxnId="{EC2B9838-6498-404D-89A0-3871DADA99A5}">
      <dgm:prSet/>
      <dgm:spPr/>
      <dgm:t>
        <a:bodyPr/>
        <a:lstStyle/>
        <a:p>
          <a:endParaRPr lang="en-GB"/>
        </a:p>
      </dgm:t>
    </dgm:pt>
    <dgm:pt modelId="{52A30C11-81D9-441E-B098-4B58C0C7F6C8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Cybersecurity &amp; privacy </a:t>
          </a:r>
          <a:endParaRPr lang="en-GB" dirty="0"/>
        </a:p>
      </dgm:t>
    </dgm:pt>
    <dgm:pt modelId="{B186CB44-FE82-4B21-AD49-218FC33E64B6}" type="parTrans" cxnId="{E6F8EC29-66AF-4997-B9BA-1F808A23FEB9}">
      <dgm:prSet/>
      <dgm:spPr/>
      <dgm:t>
        <a:bodyPr/>
        <a:lstStyle/>
        <a:p>
          <a:endParaRPr lang="en-GB"/>
        </a:p>
      </dgm:t>
    </dgm:pt>
    <dgm:pt modelId="{BB09ADAF-2B09-4BEE-8A6C-7DABA82002A5}" type="sibTrans" cxnId="{E6F8EC29-66AF-4997-B9BA-1F808A23FEB9}">
      <dgm:prSet/>
      <dgm:spPr/>
      <dgm:t>
        <a:bodyPr/>
        <a:lstStyle/>
        <a:p>
          <a:endParaRPr lang="en-GB"/>
        </a:p>
      </dgm:t>
    </dgm:pt>
    <dgm:pt modelId="{D554A8EE-BA1F-4152-8F5D-C76E7E42CA0B}">
      <dgm:prSet/>
      <dgm:spPr/>
      <dgm:t>
        <a:bodyPr/>
        <a:lstStyle/>
        <a:p>
          <a:r>
            <a:rPr lang="en-GB" b="1" i="0"/>
            <a:t>Algorithms</a:t>
          </a:r>
        </a:p>
      </dgm:t>
    </dgm:pt>
    <dgm:pt modelId="{C435763A-FE10-4945-8AEE-FE52D141B4AB}" type="parTrans" cxnId="{293BCAB6-D904-4C73-B93F-4A7161A21A3F}">
      <dgm:prSet/>
      <dgm:spPr/>
      <dgm:t>
        <a:bodyPr/>
        <a:lstStyle/>
        <a:p>
          <a:endParaRPr lang="en-GB"/>
        </a:p>
      </dgm:t>
    </dgm:pt>
    <dgm:pt modelId="{4205A015-F3B1-4B81-90AC-8D8C93658E2F}" type="sibTrans" cxnId="{293BCAB6-D904-4C73-B93F-4A7161A21A3F}">
      <dgm:prSet/>
      <dgm:spPr/>
      <dgm:t>
        <a:bodyPr/>
        <a:lstStyle/>
        <a:p>
          <a:endParaRPr lang="en-GB"/>
        </a:p>
      </dgm:t>
    </dgm:pt>
    <dgm:pt modelId="{4353E4E8-0D0A-41A7-B1FB-0EBA63936351}" type="pres">
      <dgm:prSet presAssocID="{4B2C0180-6D57-4D16-9876-65C862F41108}" presName="linear" presStyleCnt="0">
        <dgm:presLayoutVars>
          <dgm:animLvl val="lvl"/>
          <dgm:resizeHandles val="exact"/>
        </dgm:presLayoutVars>
      </dgm:prSet>
      <dgm:spPr/>
    </dgm:pt>
    <dgm:pt modelId="{E1329A86-5F22-4574-B6C1-0BBD51F3E056}" type="pres">
      <dgm:prSet presAssocID="{D554A8EE-BA1F-4152-8F5D-C76E7E42CA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17EB5A-8C7A-4F69-B377-A560FAC12152}" type="pres">
      <dgm:prSet presAssocID="{4205A015-F3B1-4B81-90AC-8D8C93658E2F}" presName="spacer" presStyleCnt="0"/>
      <dgm:spPr/>
    </dgm:pt>
    <dgm:pt modelId="{349C1723-0325-4B99-88E7-AE1E27C144C9}" type="pres">
      <dgm:prSet presAssocID="{BD1C9830-19AA-4AB4-A2E3-A3FDFEEE2B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F56BC4-597E-4AED-9310-8105F926127E}" type="pres">
      <dgm:prSet presAssocID="{B26FDE80-9363-4330-B6C0-01934584CA03}" presName="spacer" presStyleCnt="0"/>
      <dgm:spPr/>
    </dgm:pt>
    <dgm:pt modelId="{8E4FE54F-EA29-4239-BA2A-9506E3A3874D}" type="pres">
      <dgm:prSet presAssocID="{A4F540AB-A3D4-4D5B-B9E2-176DD40CC7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7EC6D2-B7EB-482A-8FA2-7EC9E4127E26}" type="pres">
      <dgm:prSet presAssocID="{A70F9DDB-60BD-422C-8BF4-349ACB1DD961}" presName="spacer" presStyleCnt="0"/>
      <dgm:spPr/>
    </dgm:pt>
    <dgm:pt modelId="{07A4BF84-5E64-4DC1-895B-F9F40E5073B0}" type="pres">
      <dgm:prSet presAssocID="{52A30C11-81D9-441E-B098-4B58C0C7F6C8}" presName="parentText" presStyleLbl="node1" presStyleIdx="3" presStyleCnt="4" custLinFactY="397" custLinFactNeighborX="-12308" custLinFactNeighborY="100000">
        <dgm:presLayoutVars>
          <dgm:chMax val="0"/>
          <dgm:bulletEnabled val="1"/>
        </dgm:presLayoutVars>
      </dgm:prSet>
      <dgm:spPr/>
    </dgm:pt>
  </dgm:ptLst>
  <dgm:cxnLst>
    <dgm:cxn modelId="{1E813320-9AA8-409C-9EBC-CFA2517A7246}" type="presOf" srcId="{52A30C11-81D9-441E-B098-4B58C0C7F6C8}" destId="{07A4BF84-5E64-4DC1-895B-F9F40E5073B0}" srcOrd="0" destOrd="0" presId="urn:microsoft.com/office/officeart/2005/8/layout/vList2"/>
    <dgm:cxn modelId="{E6F8EC29-66AF-4997-B9BA-1F808A23FEB9}" srcId="{4B2C0180-6D57-4D16-9876-65C862F41108}" destId="{52A30C11-81D9-441E-B098-4B58C0C7F6C8}" srcOrd="3" destOrd="0" parTransId="{B186CB44-FE82-4B21-AD49-218FC33E64B6}" sibTransId="{BB09ADAF-2B09-4BEE-8A6C-7DABA82002A5}"/>
    <dgm:cxn modelId="{EC2B9838-6498-404D-89A0-3871DADA99A5}" srcId="{4B2C0180-6D57-4D16-9876-65C862F41108}" destId="{A4F540AB-A3D4-4D5B-B9E2-176DD40CC7E9}" srcOrd="2" destOrd="0" parTransId="{D8B81A27-D97F-4CEC-92D8-A78EC85FF8AC}" sibTransId="{A70F9DDB-60BD-422C-8BF4-349ACB1DD961}"/>
    <dgm:cxn modelId="{8011C05E-6055-4054-8A13-E4C10938C891}" type="presOf" srcId="{A4F540AB-A3D4-4D5B-B9E2-176DD40CC7E9}" destId="{8E4FE54F-EA29-4239-BA2A-9506E3A3874D}" srcOrd="0" destOrd="0" presId="urn:microsoft.com/office/officeart/2005/8/layout/vList2"/>
    <dgm:cxn modelId="{69C3A544-B52F-43B6-BDC0-5F9FD1859A4D}" srcId="{4B2C0180-6D57-4D16-9876-65C862F41108}" destId="{BD1C9830-19AA-4AB4-A2E3-A3FDFEEE2BD2}" srcOrd="1" destOrd="0" parTransId="{07A59D7D-F583-4894-AC02-FD87CF1C663A}" sibTransId="{B26FDE80-9363-4330-B6C0-01934584CA03}"/>
    <dgm:cxn modelId="{F914FA4A-1587-454B-8678-A8CB5F7614DA}" type="presOf" srcId="{4B2C0180-6D57-4D16-9876-65C862F41108}" destId="{4353E4E8-0D0A-41A7-B1FB-0EBA63936351}" srcOrd="0" destOrd="0" presId="urn:microsoft.com/office/officeart/2005/8/layout/vList2"/>
    <dgm:cxn modelId="{A6BD9A99-B844-45FE-B24A-7CE24E286749}" type="presOf" srcId="{BD1C9830-19AA-4AB4-A2E3-A3FDFEEE2BD2}" destId="{349C1723-0325-4B99-88E7-AE1E27C144C9}" srcOrd="0" destOrd="0" presId="urn:microsoft.com/office/officeart/2005/8/layout/vList2"/>
    <dgm:cxn modelId="{293BCAB6-D904-4C73-B93F-4A7161A21A3F}" srcId="{4B2C0180-6D57-4D16-9876-65C862F41108}" destId="{D554A8EE-BA1F-4152-8F5D-C76E7E42CA0B}" srcOrd="0" destOrd="0" parTransId="{C435763A-FE10-4945-8AEE-FE52D141B4AB}" sibTransId="{4205A015-F3B1-4B81-90AC-8D8C93658E2F}"/>
    <dgm:cxn modelId="{A3C0EBF8-BEE4-4ADA-A612-BC7F1E68EC46}" type="presOf" srcId="{D554A8EE-BA1F-4152-8F5D-C76E7E42CA0B}" destId="{E1329A86-5F22-4574-B6C1-0BBD51F3E056}" srcOrd="0" destOrd="0" presId="urn:microsoft.com/office/officeart/2005/8/layout/vList2"/>
    <dgm:cxn modelId="{6D37BA9C-8853-4D87-9384-8C315515A747}" type="presParOf" srcId="{4353E4E8-0D0A-41A7-B1FB-0EBA63936351}" destId="{E1329A86-5F22-4574-B6C1-0BBD51F3E056}" srcOrd="0" destOrd="0" presId="urn:microsoft.com/office/officeart/2005/8/layout/vList2"/>
    <dgm:cxn modelId="{780DE6AA-52CA-4992-99EB-F6FCC7CC8F38}" type="presParOf" srcId="{4353E4E8-0D0A-41A7-B1FB-0EBA63936351}" destId="{B517EB5A-8C7A-4F69-B377-A560FAC12152}" srcOrd="1" destOrd="0" presId="urn:microsoft.com/office/officeart/2005/8/layout/vList2"/>
    <dgm:cxn modelId="{622FD8CE-3B23-4C61-951A-962CD82F19EF}" type="presParOf" srcId="{4353E4E8-0D0A-41A7-B1FB-0EBA63936351}" destId="{349C1723-0325-4B99-88E7-AE1E27C144C9}" srcOrd="2" destOrd="0" presId="urn:microsoft.com/office/officeart/2005/8/layout/vList2"/>
    <dgm:cxn modelId="{14CF6253-164A-4B8D-A318-F766D5761134}" type="presParOf" srcId="{4353E4E8-0D0A-41A7-B1FB-0EBA63936351}" destId="{F5F56BC4-597E-4AED-9310-8105F926127E}" srcOrd="3" destOrd="0" presId="urn:microsoft.com/office/officeart/2005/8/layout/vList2"/>
    <dgm:cxn modelId="{42B109F3-E528-415B-B61A-31CC7241DA29}" type="presParOf" srcId="{4353E4E8-0D0A-41A7-B1FB-0EBA63936351}" destId="{8E4FE54F-EA29-4239-BA2A-9506E3A3874D}" srcOrd="4" destOrd="0" presId="urn:microsoft.com/office/officeart/2005/8/layout/vList2"/>
    <dgm:cxn modelId="{1EA4EB11-EA25-48E2-A3B5-B8328A5994ED}" type="presParOf" srcId="{4353E4E8-0D0A-41A7-B1FB-0EBA63936351}" destId="{227EC6D2-B7EB-482A-8FA2-7EC9E4127E26}" srcOrd="5" destOrd="0" presId="urn:microsoft.com/office/officeart/2005/8/layout/vList2"/>
    <dgm:cxn modelId="{1ED8440B-B392-4997-8B44-EFB4A5F0056D}" type="presParOf" srcId="{4353E4E8-0D0A-41A7-B1FB-0EBA63936351}" destId="{07A4BF84-5E64-4DC1-895B-F9F40E5073B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071057-29FD-4B43-8993-F8B31AB7846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6A0742-0EAF-4E97-8BDB-5828A1B6F454}" type="pres">
      <dgm:prSet presAssocID="{95071057-29FD-4B43-8993-F8B31AB78460}" presName="root" presStyleCnt="0">
        <dgm:presLayoutVars>
          <dgm:dir/>
          <dgm:resizeHandles val="exact"/>
        </dgm:presLayoutVars>
      </dgm:prSet>
      <dgm:spPr/>
    </dgm:pt>
    <dgm:pt modelId="{E19C5E35-8D91-469A-B5AC-8B5F7E97A120}" type="pres">
      <dgm:prSet presAssocID="{95071057-29FD-4B43-8993-F8B31AB78460}" presName="container" presStyleCnt="0">
        <dgm:presLayoutVars>
          <dgm:dir/>
          <dgm:resizeHandles val="exact"/>
        </dgm:presLayoutVars>
      </dgm:prSet>
      <dgm:spPr/>
    </dgm:pt>
  </dgm:ptLst>
  <dgm:cxnLst>
    <dgm:cxn modelId="{DAA84AE8-6325-4E98-A47D-C6FEDF230261}" type="presOf" srcId="{95071057-29FD-4B43-8993-F8B31AB78460}" destId="{6C6A0742-0EAF-4E97-8BDB-5828A1B6F454}" srcOrd="0" destOrd="0" presId="urn:microsoft.com/office/officeart/2018/2/layout/IconCircleList"/>
    <dgm:cxn modelId="{D106DE1C-C49E-45B7-9CD4-1014B40D456D}" type="presParOf" srcId="{6C6A0742-0EAF-4E97-8BDB-5828A1B6F454}" destId="{E19C5E35-8D91-469A-B5AC-8B5F7E97A120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6D26-6E8F-4B6F-B7B0-7F36A03F2229}">
      <dsp:nvSpPr>
        <dsp:cNvPr id="0" name=""/>
        <dsp:cNvSpPr/>
      </dsp:nvSpPr>
      <dsp:spPr>
        <a:xfrm>
          <a:off x="-3909289" y="-600262"/>
          <a:ext cx="4659030" cy="4659030"/>
        </a:xfrm>
        <a:prstGeom prst="blockArc">
          <a:avLst>
            <a:gd name="adj1" fmla="val 18900000"/>
            <a:gd name="adj2" fmla="val 2700000"/>
            <a:gd name="adj3" fmla="val 46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CCA37-98F5-4C14-91E5-39B4B256F11D}">
      <dsp:nvSpPr>
        <dsp:cNvPr id="0" name=""/>
        <dsp:cNvSpPr/>
      </dsp:nvSpPr>
      <dsp:spPr>
        <a:xfrm>
          <a:off x="482144" y="345850"/>
          <a:ext cx="10736973" cy="6917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03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i="0" kern="1200" dirty="0"/>
            <a:t>Describe the principal tasks in AI</a:t>
          </a:r>
          <a:endParaRPr lang="en-US" sz="3200" b="0" kern="1200" dirty="0"/>
        </a:p>
      </dsp:txBody>
      <dsp:txXfrm>
        <a:off x="482144" y="345850"/>
        <a:ext cx="10736973" cy="691701"/>
      </dsp:txXfrm>
    </dsp:sp>
    <dsp:sp modelId="{F13FD775-EDD6-4B1C-9DE1-B338363A90F3}">
      <dsp:nvSpPr>
        <dsp:cNvPr id="0" name=""/>
        <dsp:cNvSpPr/>
      </dsp:nvSpPr>
      <dsp:spPr>
        <a:xfrm>
          <a:off x="49831" y="259387"/>
          <a:ext cx="864626" cy="8646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C1FC8-66A7-4540-B6C5-63E72030D4A3}">
      <dsp:nvSpPr>
        <dsp:cNvPr id="0" name=""/>
        <dsp:cNvSpPr/>
      </dsp:nvSpPr>
      <dsp:spPr>
        <a:xfrm>
          <a:off x="733577" y="1383402"/>
          <a:ext cx="10485539" cy="6917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03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Give examples of applications of AI	</a:t>
          </a:r>
          <a:endParaRPr lang="en-US" sz="3200" kern="1200" dirty="0"/>
        </a:p>
      </dsp:txBody>
      <dsp:txXfrm>
        <a:off x="733577" y="1383402"/>
        <a:ext cx="10485539" cy="691701"/>
      </dsp:txXfrm>
    </dsp:sp>
    <dsp:sp modelId="{12EC56D1-3AAD-48EB-A215-4DE5DDB1BE0A}">
      <dsp:nvSpPr>
        <dsp:cNvPr id="0" name=""/>
        <dsp:cNvSpPr/>
      </dsp:nvSpPr>
      <dsp:spPr>
        <a:xfrm>
          <a:off x="301264" y="1296939"/>
          <a:ext cx="864626" cy="8646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ED853-80BA-4210-9B52-25B72E3AE4D9}">
      <dsp:nvSpPr>
        <dsp:cNvPr id="0" name=""/>
        <dsp:cNvSpPr/>
      </dsp:nvSpPr>
      <dsp:spPr>
        <a:xfrm>
          <a:off x="482144" y="2420953"/>
          <a:ext cx="10736973" cy="6917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03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Summarise ethical considerations arising from the use of AI	</a:t>
          </a:r>
          <a:endParaRPr lang="en-US" sz="3200" kern="1200" dirty="0"/>
        </a:p>
      </dsp:txBody>
      <dsp:txXfrm>
        <a:off x="482144" y="2420953"/>
        <a:ext cx="10736973" cy="691701"/>
      </dsp:txXfrm>
    </dsp:sp>
    <dsp:sp modelId="{048CBA27-FF2C-47D8-B1C2-06F82AFEA260}">
      <dsp:nvSpPr>
        <dsp:cNvPr id="0" name=""/>
        <dsp:cNvSpPr/>
      </dsp:nvSpPr>
      <dsp:spPr>
        <a:xfrm>
          <a:off x="49831" y="2334490"/>
          <a:ext cx="864626" cy="8646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29A86-5F22-4574-B6C1-0BBD51F3E056}">
      <dsp:nvSpPr>
        <dsp:cNvPr id="0" name=""/>
        <dsp:cNvSpPr/>
      </dsp:nvSpPr>
      <dsp:spPr>
        <a:xfrm>
          <a:off x="0" y="13002"/>
          <a:ext cx="7926110" cy="1103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b="1" i="0" kern="1200"/>
            <a:t>Algorithms</a:t>
          </a:r>
        </a:p>
      </dsp:txBody>
      <dsp:txXfrm>
        <a:off x="53859" y="66861"/>
        <a:ext cx="7818392" cy="995592"/>
      </dsp:txXfrm>
    </dsp:sp>
    <dsp:sp modelId="{349C1723-0325-4B99-88E7-AE1E27C144C9}">
      <dsp:nvSpPr>
        <dsp:cNvPr id="0" name=""/>
        <dsp:cNvSpPr/>
      </dsp:nvSpPr>
      <dsp:spPr>
        <a:xfrm>
          <a:off x="0" y="1248792"/>
          <a:ext cx="7926110" cy="110331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b="1" kern="1200" dirty="0">
              <a:solidFill>
                <a:schemeClr val="bg1"/>
              </a:solidFill>
            </a:rPr>
            <a:t>Data availability </a:t>
          </a:r>
          <a:endParaRPr lang="en-GB" sz="4600" kern="1200" dirty="0"/>
        </a:p>
      </dsp:txBody>
      <dsp:txXfrm>
        <a:off x="53859" y="1302651"/>
        <a:ext cx="7818392" cy="995592"/>
      </dsp:txXfrm>
    </dsp:sp>
    <dsp:sp modelId="{8E4FE54F-EA29-4239-BA2A-9506E3A3874D}">
      <dsp:nvSpPr>
        <dsp:cNvPr id="0" name=""/>
        <dsp:cNvSpPr/>
      </dsp:nvSpPr>
      <dsp:spPr>
        <a:xfrm>
          <a:off x="0" y="2484582"/>
          <a:ext cx="7926110" cy="110331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b="1" kern="1200" dirty="0">
              <a:solidFill>
                <a:schemeClr val="bg1"/>
              </a:solidFill>
            </a:rPr>
            <a:t>Data quality </a:t>
          </a:r>
          <a:endParaRPr lang="en-GB" sz="4600" kern="1200" dirty="0"/>
        </a:p>
      </dsp:txBody>
      <dsp:txXfrm>
        <a:off x="53859" y="2538441"/>
        <a:ext cx="7818392" cy="995592"/>
      </dsp:txXfrm>
    </dsp:sp>
    <dsp:sp modelId="{07A4BF84-5E64-4DC1-895B-F9F40E5073B0}">
      <dsp:nvSpPr>
        <dsp:cNvPr id="0" name=""/>
        <dsp:cNvSpPr/>
      </dsp:nvSpPr>
      <dsp:spPr>
        <a:xfrm>
          <a:off x="0" y="3733375"/>
          <a:ext cx="7926110" cy="11033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b="1" kern="1200" dirty="0">
              <a:solidFill>
                <a:schemeClr val="bg1"/>
              </a:solidFill>
            </a:rPr>
            <a:t>Cybersecurity &amp; privacy </a:t>
          </a:r>
          <a:endParaRPr lang="en-GB" sz="4600" kern="1200" dirty="0"/>
        </a:p>
      </dsp:txBody>
      <dsp:txXfrm>
        <a:off x="53859" y="3787234"/>
        <a:ext cx="7818392" cy="995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32A3BC2-B7D7-4340-8061-1ED3EC87455B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32A3BC2-B7D7-4340-8061-1ED3EC87455B}" type="slidenum">
              <a:rPr lang="en-CA" sz="1400" b="0" strike="noStrike" spc="-1" smtClean="0">
                <a:latin typeface="Times New Roman"/>
              </a:rPr>
              <a:t>35</a:t>
            </a:fld>
            <a:endParaRPr lang="en-CA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18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03147C-C1BB-459E-A2B8-FB07DC336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722" y="829"/>
            <a:ext cx="4028278" cy="4890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AC7F2-F12C-423B-AF9A-8E2E94C29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011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F747A-3C27-4005-B7B6-D1524886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385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326E-7157-4794-9E3D-BE352263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523" y="5764558"/>
            <a:ext cx="2743200" cy="365125"/>
          </a:xfrm>
        </p:spPr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B600-0574-4B68-9164-31DE93B3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7923" y="5764558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DE196-B1BF-44E2-B380-69DFBB68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923" y="5764558"/>
            <a:ext cx="2743200" cy="365125"/>
          </a:xfrm>
        </p:spPr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A82E2-5B54-42EE-A34A-474D8DE37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" y="92997"/>
            <a:ext cx="3201399" cy="15838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AECF7F-6766-4AC7-9314-3B9DC2F99294}"/>
              </a:ext>
            </a:extLst>
          </p:cNvPr>
          <p:cNvGrpSpPr/>
          <p:nvPr userDrawn="1"/>
        </p:nvGrpSpPr>
        <p:grpSpPr>
          <a:xfrm>
            <a:off x="1607115" y="6160675"/>
            <a:ext cx="8977770" cy="630704"/>
            <a:chOff x="838200" y="6176963"/>
            <a:chExt cx="8977770" cy="630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F5F51C-6F04-4A3F-B1BB-78AE98882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200" y="6176963"/>
              <a:ext cx="6916615" cy="612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29CE7D-B2D0-472C-8286-29A7FD8835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54815" y="6195667"/>
              <a:ext cx="2061155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89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2FDF-FFA8-4B1B-9785-4E82BDC6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3243A-A29C-457B-8285-55059CD7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4A91-4388-4A7D-BA65-FDFD99A7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AFB8-9831-407C-A746-0BE84F20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B1E5C-93D6-4039-8B68-C5D3D9C8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7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E1025-6CAE-482D-94C7-CA819513A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DB2F0-B031-40DD-9DFC-FA12C99DC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93B6F-88EB-4A56-AF9F-02C35FFE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469-606F-494F-A890-77E4A7E7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9CB7-8ADF-4671-A3EF-ABC30E3A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1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D74DBF-0262-46EA-9D04-1C47F6017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062" y="829"/>
            <a:ext cx="2203937" cy="2675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22C45-9F18-40EF-A384-B148BEE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EE72-24BA-4E6B-A8C2-15D279808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A181B7-233C-4B39-8988-2DEB84CFD7C3}"/>
              </a:ext>
            </a:extLst>
          </p:cNvPr>
          <p:cNvGrpSpPr/>
          <p:nvPr userDrawn="1"/>
        </p:nvGrpSpPr>
        <p:grpSpPr>
          <a:xfrm>
            <a:off x="1866900" y="6176963"/>
            <a:ext cx="8977770" cy="630704"/>
            <a:chOff x="838200" y="6176963"/>
            <a:chExt cx="8977770" cy="6307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B1B93E-D771-48FE-A75B-B48FD1F9C6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200" y="6176963"/>
              <a:ext cx="6916615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CF769-FE71-41BF-9108-6B5E37B55F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54815" y="6195667"/>
              <a:ext cx="2061155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74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6C3F-0DBA-4AC7-A1AC-D9DF5AB9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DB364-F71A-49E5-9511-F8F84210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C7C8A-EDC8-4D77-B0B4-0B4D9FBF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013B8-EF4C-46CB-B5B1-64FD2CF7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2AB7-6D42-4802-B166-9ECDB03E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2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5240-5612-4B98-B121-E6702B61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C429-25F1-4F46-B559-483363EB5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04CD5-A705-40D5-95A3-271E7F65A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C830E-73CB-492A-ABD3-B26F60A2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F4E16-65F6-444B-82B2-754A537A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5877-EB75-4B4A-8257-6ED7C3D3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42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41A0-D308-4DE9-8227-D4214BB8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A90FA-1481-4AB7-B668-65302EF81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00E4E-FFD6-40D9-8FD6-1A5A3697E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BBD04-3E25-4FF4-84AF-8822514BF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7871C-DD57-4226-BB9F-36414C93B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3D4FA-B162-458F-9274-CC579518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B56D0-71EC-4054-A52D-0521F022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F8F35-4D04-4655-B1FE-25671B73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79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0859-F4A8-4AD1-A521-4D30C5B4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9F54E-212B-476A-BAEF-C69B4674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11BA8-CF81-4961-B5D2-F3349F73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AE571-0A8D-4F36-BDD1-934D30FF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41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7868D-4DE2-480E-B81C-A36C9B17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870DF-52B9-40AC-8073-F5BDE39E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52E38-9C3A-4E93-A6FB-F3B3F563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7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B95-CC4C-43C4-93A7-02100C62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81BE-8298-4352-9822-AD7F21B2D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93B00-3F0C-4E64-B660-9A270AF86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3F528-DCB5-4F21-AF9F-9E9E81CF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581D-F308-4B0E-A914-F9C041F1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5AC38-7BA3-4E97-9E14-9492F895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22FD-F238-4BFA-B49D-A6459BC1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B9680-B2AA-4195-A255-9017FCFAE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36B43-4490-4C10-905E-ED0560964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DBB92-357B-458D-A3EA-0E816962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5D9E3-EB22-4B9A-BB2F-1505AB0A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DCF9-B4A2-43C6-9C38-6F3D82EE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4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998CF-D62D-48D6-9B3A-EA8EB116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9166D-C7A4-4D71-98FB-185501514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2A-CBCC-4DC0-A4EB-DF62902C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6A2D0-1EAB-4594-9CA8-D57377533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83F4F-D82C-409E-851D-E0D045BB3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82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indatalabs.com/blog/computer-vision-examples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6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wLqsRLvV-c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5C8C6F-870D-4DFC-A9B6-E73357BB0E4F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744606B-F8DE-A8E5-159F-BFDB159BA7D0}"/>
              </a:ext>
            </a:extLst>
          </p:cNvPr>
          <p:cNvSpPr txBox="1">
            <a:spLocks/>
          </p:cNvSpPr>
          <p:nvPr/>
        </p:nvSpPr>
        <p:spPr>
          <a:xfrm>
            <a:off x="3749994" y="4445702"/>
            <a:ext cx="3358982" cy="405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561"/>
              </a:spcBef>
              <a:buNone/>
            </a:pPr>
            <a:r>
              <a:rPr lang="en-CA" sz="2400" b="1" spc="-1" dirty="0">
                <a:solidFill>
                  <a:srgbClr val="000000"/>
                </a:solidFill>
                <a:latin typeface="Arial"/>
                <a:ea typeface="DejaVu Sans"/>
              </a:rPr>
              <a:t>Neamah Al-Naffakh</a:t>
            </a:r>
            <a:r>
              <a:rPr lang="en-GB" sz="20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3990" y="368180"/>
            <a:ext cx="46201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Lecture 1: Introduction to Artificial Intelligence</a:t>
            </a:r>
            <a:endParaRPr lang="ar-IQ" sz="3400" b="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44606B-F8DE-A8E5-159F-BFDB159BA7D0}"/>
              </a:ext>
            </a:extLst>
          </p:cNvPr>
          <p:cNvSpPr txBox="1">
            <a:spLocks/>
          </p:cNvSpPr>
          <p:nvPr/>
        </p:nvSpPr>
        <p:spPr>
          <a:xfrm>
            <a:off x="2890304" y="5121924"/>
            <a:ext cx="5467546" cy="703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School of Engineering, Computing and Mathematics</a:t>
            </a:r>
          </a:p>
          <a:p>
            <a:pPr marL="0" indent="0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Neamah.al-naffakh@plymouth.ac.uk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8ABF5-FFBC-EDB0-EE75-73244D5B2804}"/>
              </a:ext>
            </a:extLst>
          </p:cNvPr>
          <p:cNvSpPr txBox="1"/>
          <p:nvPr/>
        </p:nvSpPr>
        <p:spPr>
          <a:xfrm>
            <a:off x="3117067" y="3845508"/>
            <a:ext cx="48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PUSL3123 AI and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ADF7D-1529-A5C9-AC99-861B9295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23" y="1747543"/>
            <a:ext cx="1838325" cy="185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E13872DB-F324-5145-7B34-81D92569C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0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6BF4E-5F22-1327-23C7-AE41CCAFF49D}"/>
              </a:ext>
            </a:extLst>
          </p:cNvPr>
          <p:cNvSpPr txBox="1"/>
          <p:nvPr/>
        </p:nvSpPr>
        <p:spPr>
          <a:xfrm>
            <a:off x="172824" y="682012"/>
            <a:ext cx="97701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GB" sz="3000" dirty="0"/>
              <a:t>Different definitions – depending on one’s background &amp; worldview - </a:t>
            </a:r>
            <a:r>
              <a:rPr lang="en-GB" sz="3000" dirty="0">
                <a:solidFill>
                  <a:srgbClr val="FF0000"/>
                </a:solidFill>
              </a:rPr>
              <a:t>Thinking Rationally </a:t>
            </a:r>
          </a:p>
          <a:p>
            <a:pPr marL="0" indent="0" algn="just">
              <a:buNone/>
            </a:pPr>
            <a:endParaRPr lang="en-GB" sz="3000" dirty="0"/>
          </a:p>
          <a:p>
            <a:pPr marL="0" indent="0" algn="just">
              <a:buNone/>
            </a:pPr>
            <a:r>
              <a:rPr lang="en-GB" sz="3000" b="0" i="0" u="none" strike="noStrike" baseline="0" dirty="0">
                <a:latin typeface="Times-Roman"/>
              </a:rPr>
              <a:t>“The study of the computations that make it possible to perceive, reason, and act.” (Winston, 1992)</a:t>
            </a:r>
          </a:p>
          <a:p>
            <a:pPr marL="0" indent="0" algn="just">
              <a:buNone/>
            </a:pPr>
            <a:endParaRPr lang="en-GB" sz="3000" dirty="0">
              <a:latin typeface="Times-Roman"/>
            </a:endParaRPr>
          </a:p>
          <a:p>
            <a:pPr marL="0" indent="0" algn="just">
              <a:buNone/>
            </a:pPr>
            <a:r>
              <a:rPr lang="en-GB" sz="3000" b="0" i="0" u="none" strike="noStrike" baseline="0" dirty="0">
                <a:latin typeface="Times-Roman"/>
              </a:rPr>
              <a:t>“The study of mental faculties through the use of computational models.” (</a:t>
            </a:r>
            <a:r>
              <a:rPr lang="en-GB" sz="3000" b="0" i="0" u="none" strike="noStrike" baseline="0" dirty="0" err="1">
                <a:latin typeface="Times-Roman"/>
              </a:rPr>
              <a:t>Charniak</a:t>
            </a:r>
            <a:r>
              <a:rPr lang="en-GB" sz="3000" b="0" i="0" u="none" strike="noStrike" baseline="0" dirty="0">
                <a:latin typeface="Times-Roman"/>
              </a:rPr>
              <a:t> and McDermott, 1985)</a:t>
            </a:r>
          </a:p>
          <a:p>
            <a:pPr algn="just"/>
            <a:endParaRPr lang="en-GB" sz="30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GB" sz="3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Example</a:t>
            </a:r>
            <a:r>
              <a:rPr lang="en-GB" sz="3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All computers use energy. Using energy always generates heat. Therefore, all computers generate heat.</a:t>
            </a:r>
          </a:p>
        </p:txBody>
      </p:sp>
    </p:spTree>
    <p:extLst>
      <p:ext uri="{BB962C8B-B14F-4D97-AF65-F5344CB8AC3E}">
        <p14:creationId xmlns:p14="http://schemas.microsoft.com/office/powerpoint/2010/main" val="1607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3E6EF-877D-FD6D-7552-679E35002025}"/>
              </a:ext>
            </a:extLst>
          </p:cNvPr>
          <p:cNvSpPr txBox="1"/>
          <p:nvPr/>
        </p:nvSpPr>
        <p:spPr>
          <a:xfrm>
            <a:off x="191335" y="702510"/>
            <a:ext cx="97179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Different definitions – depending on one’s background &amp; worldview - </a:t>
            </a:r>
            <a:r>
              <a:rPr lang="en-GB" sz="3000" dirty="0">
                <a:solidFill>
                  <a:srgbClr val="FF0000"/>
                </a:solidFill>
              </a:rPr>
              <a:t>Acting Rationally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algn="l"/>
            <a:r>
              <a:rPr lang="en-GB" sz="3000" b="0" i="0" u="none" strike="noStrike" baseline="0" dirty="0">
                <a:latin typeface="Times-Roman"/>
              </a:rPr>
              <a:t>“Computational Intelligence is the study of the design of intelligent agents.” (Poole </a:t>
            </a:r>
            <a:r>
              <a:rPr lang="en-GB" sz="3000" b="0" i="1" u="none" strike="noStrike" baseline="0" dirty="0">
                <a:latin typeface="Times-Italic"/>
              </a:rPr>
              <a:t>et al.</a:t>
            </a:r>
            <a:r>
              <a:rPr lang="en-GB" sz="3000" b="0" i="0" u="none" strike="noStrike" baseline="0" dirty="0">
                <a:latin typeface="Times-Roman"/>
              </a:rPr>
              <a:t>, 1998)</a:t>
            </a:r>
          </a:p>
          <a:p>
            <a:pPr algn="l"/>
            <a:endParaRPr lang="en-GB" sz="3000" b="0" i="0" u="none" strike="noStrike" baseline="0" dirty="0">
              <a:latin typeface="Times-Roman"/>
            </a:endParaRPr>
          </a:p>
          <a:p>
            <a:pPr algn="l"/>
            <a:endParaRPr lang="en-GB" sz="3000" dirty="0">
              <a:latin typeface="Times-Roman"/>
            </a:endParaRPr>
          </a:p>
          <a:p>
            <a:pPr marL="0" indent="0" algn="l">
              <a:buNone/>
            </a:pPr>
            <a:r>
              <a:rPr lang="en-GB" sz="3000" b="0" i="0" u="none" strike="noStrike" baseline="0" dirty="0">
                <a:latin typeface="Times-Roman"/>
              </a:rPr>
              <a:t>“AI . . . is concerned with intelligent behaviour in artifacts.” (</a:t>
            </a:r>
            <a:r>
              <a:rPr lang="en-GB" sz="3000" dirty="0">
                <a:latin typeface="Calibri" panose="020F0502020204030204" pitchFamily="34" charset="0"/>
                <a:ea typeface="MS PGothic" panose="020B0600070205080204" pitchFamily="34" charset="-128"/>
              </a:rPr>
              <a:t>Nilsson, </a:t>
            </a:r>
            <a:r>
              <a:rPr lang="en-GB" sz="3000" b="0" i="0" u="none" strike="noStrike" baseline="0" dirty="0">
                <a:latin typeface="Times-Roman"/>
              </a:rPr>
              <a:t>1998</a:t>
            </a:r>
            <a:r>
              <a:rPr lang="en-GB" sz="3000" dirty="0">
                <a:latin typeface="Calibri" panose="020F0502020204030204" pitchFamily="34" charset="0"/>
                <a:ea typeface="MS PGothic" panose="020B0600070205080204" pitchFamily="34" charset="-128"/>
              </a:rPr>
              <a:t>)</a:t>
            </a:r>
          </a:p>
          <a:p>
            <a:pPr marL="0" indent="0" algn="l">
              <a:buNone/>
            </a:pPr>
            <a:endParaRPr lang="en-GB" sz="3000" dirty="0"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r>
              <a:rPr lang="en-GB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Example, an agent that is playing a game will act rationally if it tries to win the game.</a:t>
            </a:r>
            <a:endParaRPr lang="en-GB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1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1947760" cy="604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GB" sz="2400" b="1" dirty="0"/>
              <a:t>Generalized Learning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2400" b="1" dirty="0"/>
              <a:t>Reasoning </a:t>
            </a:r>
            <a:endParaRPr lang="ar-IQ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2400" b="1" dirty="0"/>
              <a:t>Problem Solving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Arial" panose="020B0604020202020204" pitchFamily="34" charset="0"/>
              </a:rPr>
              <a:t>  </a:t>
            </a:r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b="1" dirty="0"/>
              <a:t>Generalized Learning</a:t>
            </a: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latin typeface="Arial" panose="020B0604020202020204" pitchFamily="34" charset="0"/>
              </a:rPr>
              <a:t> Demonstrate how well is a trained model to classify or forecast unseen data (i.e., react   appropriately to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rgbClr val="666666"/>
                </a:solidFill>
                <a:latin typeface="Arial" panose="020B0604020202020204" pitchFamily="34" charset="0"/>
              </a:rPr>
              <a:t>  </a:t>
            </a:r>
            <a:r>
              <a:rPr lang="en-GB" sz="2000" dirty="0">
                <a:latin typeface="Arial" panose="020B0604020202020204" pitchFamily="34" charset="0"/>
              </a:rPr>
              <a:t>a new) situation</a:t>
            </a:r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418550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Core/Components</a:t>
            </a: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 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of AI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supervised learning, machine learning type">
            <a:extLst>
              <a:ext uri="{FF2B5EF4-FFF2-40B4-BE49-F238E27FC236}">
                <a16:creationId xmlns:a16="http://schemas.microsoft.com/office/drawing/2014/main" id="{40B5FE99-D69C-9D3D-13B2-38D2ACFE0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t="3929" r="4674" b="4203"/>
          <a:stretch/>
        </p:blipFill>
        <p:spPr bwMode="auto">
          <a:xfrm>
            <a:off x="1329179" y="3600348"/>
            <a:ext cx="8870623" cy="3120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0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418550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Core/Components</a:t>
            </a: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 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of AI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06F4C-4099-BAEB-7D5B-7BB8837FC18C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1947760" cy="604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2400" b="1" dirty="0"/>
              <a:t>Reasoning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Arial" panose="020B0604020202020204" pitchFamily="34" charset="0"/>
              </a:rPr>
              <a:t> The logical process of drawing conclusions, making predictions or constructing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Arial" panose="020B0604020202020204" pitchFamily="34" charset="0"/>
              </a:rPr>
              <a:t>  approaches towards a particular thought with the help of existing knowledge</a:t>
            </a:r>
            <a:r>
              <a:rPr lang="en-GB" sz="2400" b="1" dirty="0"/>
              <a:t> </a:t>
            </a:r>
            <a:endParaRPr lang="ar-IQ" sz="24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Arial" panose="020B0604020202020204" pitchFamily="34" charset="0"/>
              </a:rPr>
              <a:t>  </a:t>
            </a:r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D008F2-DDB7-3DE4-159B-8B873824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30" y="2216051"/>
            <a:ext cx="8340119" cy="4424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5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sz="2400" b="1" dirty="0">
                <a:latin typeface="Arial" panose="020B0604020202020204" pitchFamily="34" charset="0"/>
              </a:rPr>
              <a:t>Problem Solving</a:t>
            </a:r>
            <a:endParaRPr lang="en-GB" sz="24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Arial" panose="020B0604020202020204" pitchFamily="34" charset="0"/>
              </a:rPr>
              <a:t>  Reach the desired goal or find a solution to a given situation</a:t>
            </a: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418550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Core/Components</a:t>
            </a: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 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of AI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635AC-5FCD-8CEA-5F48-BE1F03E1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" y="2698636"/>
            <a:ext cx="5681783" cy="29963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477E1-2BEC-647A-4361-40FA9F8C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560" y="2732895"/>
            <a:ext cx="5296736" cy="29278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1D3B750-550B-8B07-82D7-6F5B565AE5B0}"/>
              </a:ext>
            </a:extLst>
          </p:cNvPr>
          <p:cNvSpPr/>
          <p:nvPr/>
        </p:nvSpPr>
        <p:spPr>
          <a:xfrm>
            <a:off x="5696934" y="3968685"/>
            <a:ext cx="1172360" cy="38649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16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696550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418550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Core/Components</a:t>
            </a: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 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of AI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1D3B750-550B-8B07-82D7-6F5B565AE5B0}"/>
              </a:ext>
            </a:extLst>
          </p:cNvPr>
          <p:cNvSpPr/>
          <p:nvPr/>
        </p:nvSpPr>
        <p:spPr>
          <a:xfrm rot="19555880">
            <a:off x="2329293" y="2345704"/>
            <a:ext cx="2273262" cy="38649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9BEFB-2B48-C096-325C-2D21461B3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367" r="1122"/>
          <a:stretch/>
        </p:blipFill>
        <p:spPr>
          <a:xfrm>
            <a:off x="4229246" y="3091387"/>
            <a:ext cx="2561735" cy="2992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2638C-F0D3-DE94-CED0-E5ED0FED7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661" y="3868746"/>
            <a:ext cx="1428750" cy="176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2A0DC2-835A-7564-290C-FD3D5CD40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039" y="783327"/>
            <a:ext cx="1543050" cy="1914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18294-1B3B-BC76-D8FC-F4111D4B4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318" y="3599062"/>
            <a:ext cx="2924175" cy="201930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BF7948-E3D4-0058-9FF7-33BB9EE64C57}"/>
              </a:ext>
            </a:extLst>
          </p:cNvPr>
          <p:cNvSpPr/>
          <p:nvPr/>
        </p:nvSpPr>
        <p:spPr>
          <a:xfrm rot="2475474">
            <a:off x="6442183" y="2289856"/>
            <a:ext cx="2273262" cy="38649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7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315199" y="83046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High Accuracy with less errors: 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High-Speed: 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High reliability: 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Useful for risky areas: 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Digital Assistant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400" dirty="0">
                <a:latin typeface="Arial" panose="020B0604020202020204" pitchFamily="34" charset="0"/>
              </a:rPr>
              <a:t>Useful as a public utility</a:t>
            </a:r>
          </a:p>
          <a:p>
            <a:endParaRPr lang="en-GB" sz="2400" dirty="0"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45096" y="258865"/>
            <a:ext cx="5850903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dana"/>
              </a:rPr>
              <a:t>Advantages of Artificial Intelligence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32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1092724"/>
            <a:ext cx="10945720" cy="4450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2400" dirty="0">
                <a:latin typeface="Arial" panose="020B0604020202020204" pitchFamily="34" charset="0"/>
              </a:rPr>
              <a:t>High Cost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2400" dirty="0">
                <a:latin typeface="Arial" panose="020B0604020202020204" pitchFamily="34" charset="0"/>
              </a:rPr>
              <a:t>Can't think out of the box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2400" dirty="0">
                <a:latin typeface="Arial" panose="020B0604020202020204" pitchFamily="34" charset="0"/>
              </a:rPr>
              <a:t>No feelings and emotions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2400" dirty="0">
                <a:latin typeface="Arial" panose="020B0604020202020204" pitchFamily="34" charset="0"/>
              </a:rPr>
              <a:t>Increase dependency on machines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2400" dirty="0">
                <a:latin typeface="Arial" panose="020B0604020202020204" pitchFamily="34" charset="0"/>
              </a:rPr>
              <a:t>No Original Creativity</a:t>
            </a:r>
          </a:p>
          <a:p>
            <a:pPr marL="0" indent="0">
              <a:lnSpc>
                <a:spcPct val="200000"/>
              </a:lnSpc>
              <a:buNone/>
            </a:pP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377071" y="386613"/>
            <a:ext cx="6306533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Disadvantages of Artificial Intelligence</a:t>
            </a:r>
          </a:p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61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96" y="279469"/>
            <a:ext cx="3254807" cy="437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Applications of AI </a:t>
            </a:r>
          </a:p>
        </p:txBody>
      </p:sp>
      <p:pic>
        <p:nvPicPr>
          <p:cNvPr id="4100" name="Picture 4" descr="Application of AI">
            <a:extLst>
              <a:ext uri="{FF2B5EF4-FFF2-40B4-BE49-F238E27FC236}">
                <a16:creationId xmlns:a16="http://schemas.microsoft.com/office/drawing/2014/main" id="{01C43F3E-83B0-56E3-95F3-8F6AEEFF9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60" y="941424"/>
            <a:ext cx="6881567" cy="563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107AE54A-6E39-A427-66B2-01054F59C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13773" y="5836343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19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69" y="161690"/>
            <a:ext cx="4840941" cy="715003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Human Brain vs Computers</a:t>
            </a:r>
            <a:endParaRPr lang="en-GB" sz="3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8BFC26-4810-49FA-AEC5-E72C7BF90A1F}"/>
              </a:ext>
            </a:extLst>
          </p:cNvPr>
          <p:cNvSpPr/>
          <p:nvPr/>
        </p:nvSpPr>
        <p:spPr>
          <a:xfrm>
            <a:off x="1230284" y="6273222"/>
            <a:ext cx="9881061" cy="5265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88345" y="1485721"/>
            <a:ext cx="1087095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The human brain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  Receives inputs from our senses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  Processes this information and makes decisions based on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  Learns from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  Powerful memory</a:t>
            </a:r>
          </a:p>
          <a:p>
            <a:endParaRPr lang="en-GB" sz="2400" dirty="0"/>
          </a:p>
          <a:p>
            <a:r>
              <a:rPr lang="en-GB" sz="2400" b="1" dirty="0"/>
              <a:t>Computers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Use programs to process data in a pre-determined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They can use data from a variety of inputs –cameras, microphones, the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They cannot think for themselves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How can we make computers “think”?</a:t>
            </a:r>
            <a:endParaRPr lang="en-GB" sz="2200" dirty="0"/>
          </a:p>
        </p:txBody>
      </p:sp>
      <p:pic>
        <p:nvPicPr>
          <p:cNvPr id="6146" name="Picture 2" descr="Comparison of Human Brain vs Computer - Which One is Better? - Tech 21  Century">
            <a:extLst>
              <a:ext uri="{FF2B5EF4-FFF2-40B4-BE49-F238E27FC236}">
                <a16:creationId xmlns:a16="http://schemas.microsoft.com/office/drawing/2014/main" id="{F0D1D89B-47DF-849B-386D-71800841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8189"/>
            <a:ext cx="3645030" cy="18225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oECaM logo">
            <a:extLst>
              <a:ext uri="{FF2B5EF4-FFF2-40B4-BE49-F238E27FC236}">
                <a16:creationId xmlns:a16="http://schemas.microsoft.com/office/drawing/2014/main" id="{F884F2E2-A467-C99E-1B10-719AA7987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1134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9189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3496FC3-E28D-45C9-6326-5C2C824D8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84121"/>
              </p:ext>
            </p:extLst>
          </p:nvPr>
        </p:nvGraphicFramePr>
        <p:xfrm>
          <a:off x="269020" y="2547735"/>
          <a:ext cx="11264741" cy="345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5C8C6F-870D-4DFC-A9B6-E73357BB0E4F}"/>
              </a:ext>
            </a:extLst>
          </p:cNvPr>
          <p:cNvSpPr/>
          <p:nvPr/>
        </p:nvSpPr>
        <p:spPr>
          <a:xfrm>
            <a:off x="1234379" y="616671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 txBox="1">
            <a:spLocks/>
          </p:cNvSpPr>
          <p:nvPr/>
        </p:nvSpPr>
        <p:spPr>
          <a:xfrm>
            <a:off x="559754" y="2116159"/>
            <a:ext cx="10230785" cy="499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learning outcomes: By the end of today’s lesson, you would be able to: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18" y="650774"/>
            <a:ext cx="6154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Today’s Topics </a:t>
            </a:r>
          </a:p>
          <a:p>
            <a:r>
              <a:rPr lang="en-GB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Introduction to Artificial Intelligence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C342C767-E21E-8278-4489-61534AAD0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01652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68667" y="1216855"/>
            <a:ext cx="11690252" cy="487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Self driving cars are computer-controlled cars that drives themselves</a:t>
            </a:r>
          </a:p>
          <a:p>
            <a:r>
              <a:rPr lang="en-GB" sz="2400" b="1" dirty="0"/>
              <a:t>Procedure</a:t>
            </a:r>
            <a:r>
              <a:rPr lang="en-GB" b="1" dirty="0">
                <a:solidFill>
                  <a:srgbClr val="C0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Cars that can get from A to B with </a:t>
            </a:r>
            <a:r>
              <a:rPr lang="en-GB" sz="2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 human control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Able to </a:t>
            </a:r>
            <a:r>
              <a:rPr lang="en-GB" sz="2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Navigate and Understand their environment (e.g., </a:t>
            </a: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recognize                                                                   and understand traffic signs, etc)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Could be </a:t>
            </a:r>
            <a:r>
              <a:rPr lang="en-GB" sz="2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safer</a:t>
            </a:r>
          </a:p>
          <a:p>
            <a:pPr marL="0" indent="0">
              <a:buNone/>
            </a:pPr>
            <a:endParaRPr lang="en-GB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2400" b="1" dirty="0"/>
              <a:t>Benefits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Safer road (94% of accidents are caused by human error)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Better Accessibility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Reduced costs and maintenance requirements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60" y="284246"/>
            <a:ext cx="5506099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AI Examples- Self Driving Cars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E368F2EF-13B2-7936-38A8-6313C7E96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BF2E8-4356-BE86-F425-56DFFAC9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24" y="1847653"/>
            <a:ext cx="3887376" cy="2363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287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16907"/>
            <a:ext cx="6629604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AI Examples- Recommendation Systems</a:t>
            </a:r>
            <a:endParaRPr lang="en-GB" sz="3000" b="1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2E3773-BAAB-AD49-0C9A-22B6D779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891" y="1127479"/>
            <a:ext cx="5729570" cy="3541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C2B2F9-2055-17A0-D36D-1CB647AB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97" y="4560241"/>
            <a:ext cx="5729570" cy="2239570"/>
          </a:xfrm>
          <a:prstGeom prst="rect">
            <a:avLst/>
          </a:prstGeom>
        </p:spPr>
      </p:pic>
      <p:pic>
        <p:nvPicPr>
          <p:cNvPr id="20" name="Picture 4" descr="SoECaM logo">
            <a:extLst>
              <a:ext uri="{FF2B5EF4-FFF2-40B4-BE49-F238E27FC236}">
                <a16:creationId xmlns:a16="http://schemas.microsoft.com/office/drawing/2014/main" id="{FFAF778F-3316-4CD8-868B-893262AC0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E50FE1-A19E-DF7D-CFA1-B038AFCF2623}"/>
              </a:ext>
            </a:extLst>
          </p:cNvPr>
          <p:cNvSpPr txBox="1"/>
          <p:nvPr/>
        </p:nvSpPr>
        <p:spPr>
          <a:xfrm>
            <a:off x="141403" y="1527142"/>
            <a:ext cx="42122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cs typeface="Times New Roman" panose="02020603050405020304" pitchFamily="18" charset="0"/>
              </a:rPr>
              <a:t>AI</a:t>
            </a:r>
            <a:r>
              <a:rPr lang="en-GB" sz="2400" dirty="0">
                <a:latin typeface="Roboto" panose="02000000000000000000" pitchFamily="2" charset="0"/>
                <a:cs typeface="Times New Roman" panose="02020603050405020304" pitchFamily="18" charset="0"/>
              </a:rPr>
              <a:t> technology is used to create recommendation engines through which you can engage better with your customers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400" dirty="0"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r>
              <a:rPr lang="en-GB" sz="24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collect data from users and recommends the best products according to the user’s buying shopping patterns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7320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5589512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AI Examples- Computer Vision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90585AB-33CF-05C4-C710-1F4409EB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4" y="1961417"/>
            <a:ext cx="11104477" cy="400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oECaM logo">
            <a:extLst>
              <a:ext uri="{FF2B5EF4-FFF2-40B4-BE49-F238E27FC236}">
                <a16:creationId xmlns:a16="http://schemas.microsoft.com/office/drawing/2014/main" id="{532F5A09-7E04-854E-7010-F48DEE6B0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1134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8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684582" y="1078583"/>
            <a:ext cx="11344020" cy="553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brain uses </a:t>
            </a:r>
            <a:r>
              <a:rPr lang="en-GB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information from your eyes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process visual information</a:t>
            </a:r>
          </a:p>
          <a:p>
            <a:r>
              <a:rPr lang="en-GB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Identify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  <a:r>
              <a:rPr lang="en-GB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track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objects</a:t>
            </a:r>
          </a:p>
          <a:p>
            <a:r>
              <a:rPr lang="en-GB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Our task is to build software that takes the </a:t>
            </a:r>
            <a:r>
              <a:rPr lang="en-GB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information from cameras 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performs the same task using </a:t>
            </a:r>
            <a:r>
              <a:rPr lang="en-GB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machine learning</a:t>
            </a:r>
          </a:p>
          <a:p>
            <a:endParaRPr lang="en-GB" sz="22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Applications of computer vision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5589512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AI Examples- Computer Vision</a:t>
            </a:r>
          </a:p>
        </p:txBody>
      </p:sp>
      <p:pic>
        <p:nvPicPr>
          <p:cNvPr id="7" name="Picture 2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75443AC0-C0DF-DC75-6A3E-F48C653A3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t="-434" r="13115" b="-1339"/>
          <a:stretch/>
        </p:blipFill>
        <p:spPr bwMode="auto">
          <a:xfrm>
            <a:off x="1356858" y="4751080"/>
            <a:ext cx="1768578" cy="1696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6E830B-A20F-4FAE-8A03-DB88098170AE}"/>
              </a:ext>
            </a:extLst>
          </p:cNvPr>
          <p:cNvSpPr/>
          <p:nvPr/>
        </p:nvSpPr>
        <p:spPr>
          <a:xfrm>
            <a:off x="1309317" y="4176455"/>
            <a:ext cx="1768578" cy="379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Fraud detection </a:t>
            </a:r>
          </a:p>
        </p:txBody>
      </p:sp>
      <p:pic>
        <p:nvPicPr>
          <p:cNvPr id="9" name="Picture 4" descr="Common Radiology Myths Debunked - Carrus Health">
            <a:extLst>
              <a:ext uri="{FF2B5EF4-FFF2-40B4-BE49-F238E27FC236}">
                <a16:creationId xmlns:a16="http://schemas.microsoft.com/office/drawing/2014/main" id="{598EC566-D43B-1E94-929C-47B83AB5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54" y="4764294"/>
            <a:ext cx="2940025" cy="17130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788CC5-E347-99D8-7B69-32A5178834A5}"/>
              </a:ext>
            </a:extLst>
          </p:cNvPr>
          <p:cNvSpPr/>
          <p:nvPr/>
        </p:nvSpPr>
        <p:spPr>
          <a:xfrm>
            <a:off x="4404321" y="4167238"/>
            <a:ext cx="1768578" cy="379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i="0" u="none" strike="noStrike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Image analysis</a:t>
            </a:r>
            <a:endParaRPr lang="en-GB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37BF3C24-1AEA-9E89-D870-198B303D2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8432" r="11122" b="7951"/>
          <a:stretch/>
        </p:blipFill>
        <p:spPr>
          <a:xfrm>
            <a:off x="7074054" y="4816515"/>
            <a:ext cx="2119083" cy="1565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D62313-7B6D-028D-96A0-A1042A25F832}"/>
              </a:ext>
            </a:extLst>
          </p:cNvPr>
          <p:cNvSpPr/>
          <p:nvPr/>
        </p:nvSpPr>
        <p:spPr>
          <a:xfrm>
            <a:off x="7239786" y="4167238"/>
            <a:ext cx="1953351" cy="379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Autonomous cars</a:t>
            </a:r>
          </a:p>
        </p:txBody>
      </p:sp>
      <p:pic>
        <p:nvPicPr>
          <p:cNvPr id="16" name="Picture 15" descr="A picture containing 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6048457-E094-4622-2917-2BC4B5BF73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4" t="21443" r="24112" b="26736"/>
          <a:stretch/>
        </p:blipFill>
        <p:spPr>
          <a:xfrm>
            <a:off x="9916178" y="4601786"/>
            <a:ext cx="1768579" cy="1754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ctangle 18">
            <a:hlinkClick r:id="rId5"/>
            <a:extLst>
              <a:ext uri="{FF2B5EF4-FFF2-40B4-BE49-F238E27FC236}">
                <a16:creationId xmlns:a16="http://schemas.microsoft.com/office/drawing/2014/main" id="{1F15D61D-D448-D2B2-6116-7B280D5129BE}"/>
              </a:ext>
            </a:extLst>
          </p:cNvPr>
          <p:cNvSpPr/>
          <p:nvPr/>
        </p:nvSpPr>
        <p:spPr>
          <a:xfrm>
            <a:off x="9916178" y="4159089"/>
            <a:ext cx="1697863" cy="379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And More</a:t>
            </a:r>
          </a:p>
        </p:txBody>
      </p:sp>
      <p:pic>
        <p:nvPicPr>
          <p:cNvPr id="15" name="Picture 4" descr="SoECaM logo">
            <a:extLst>
              <a:ext uri="{FF2B5EF4-FFF2-40B4-BE49-F238E27FC236}">
                <a16:creationId xmlns:a16="http://schemas.microsoft.com/office/drawing/2014/main" id="{5500D222-122D-C47F-21FB-34CF08950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265629" y="5993075"/>
            <a:ext cx="844957" cy="806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4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59240" y="838986"/>
            <a:ext cx="11690252" cy="585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Weak AI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Application specific / Task limited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Learn from thousands of labelled samples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Reflexive tasks with no understanding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Today’s AI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Example: voice activated assistance (Siri)</a:t>
            </a:r>
          </a:p>
          <a:p>
            <a:pPr>
              <a:spcBef>
                <a:spcPts val="3600"/>
              </a:spcBef>
            </a:pPr>
            <a:r>
              <a:rPr lang="en-GB" sz="2400" b="1" dirty="0"/>
              <a:t>Strong AI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Perform general (human) intelligent action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Self learns and reasons with its operating environment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Learned from few samples and/or unstructured samples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Full range of human cognitive abilities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Future AI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Example: self driving cars </a:t>
            </a:r>
          </a:p>
          <a:p>
            <a:pPr marL="0" indent="0">
              <a:buNone/>
            </a:pPr>
            <a:r>
              <a:rPr lang="en-GB" sz="2400" b="1" dirty="0"/>
              <a:t>  </a:t>
            </a:r>
            <a:endParaRPr lang="en-GB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34" y="164436"/>
            <a:ext cx="4874504" cy="674551"/>
          </a:xfrm>
        </p:spPr>
        <p:txBody>
          <a:bodyPr>
            <a:normAutofit/>
          </a:bodyPr>
          <a:lstStyle/>
          <a:p>
            <a:pPr algn="l"/>
            <a:r>
              <a:rPr lang="it-IT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Strong AI vs. Weak AI</a:t>
            </a:r>
            <a:endParaRPr lang="en-GB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E368F2EF-13B2-7936-38A8-6313C7E96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6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-188827" y="2012198"/>
            <a:ext cx="11039077" cy="5138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34" y="164436"/>
            <a:ext cx="7179562" cy="674551"/>
          </a:xfrm>
        </p:spPr>
        <p:txBody>
          <a:bodyPr>
            <a:normAutofit/>
          </a:bodyPr>
          <a:lstStyle/>
          <a:p>
            <a:pPr algn="l" fontAlgn="base"/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Effect of Data Size on AI Algorithms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E368F2EF-13B2-7936-38A8-6313C7E96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487B4B-1290-2E6A-C641-69F59DF9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" y="838987"/>
            <a:ext cx="10718368" cy="64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836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3707293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Challenges of AI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Box 6">
            <a:extLst>
              <a:ext uri="{FF2B5EF4-FFF2-40B4-BE49-F238E27FC236}">
                <a16:creationId xmlns:a16="http://schemas.microsoft.com/office/drawing/2014/main" id="{014AA318-175D-3EAF-D8E3-04A7780A4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413543"/>
              </p:ext>
            </p:extLst>
          </p:nvPr>
        </p:nvGraphicFramePr>
        <p:xfrm>
          <a:off x="2132290" y="1375271"/>
          <a:ext cx="7926110" cy="4836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885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3095" y="1055974"/>
            <a:ext cx="10778622" cy="5391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endParaRPr lang="en-GB" sz="1800" b="1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endParaRPr lang="en-GB" sz="1800" b="1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endParaRPr lang="en-GB" sz="2200" b="0" i="0" dirty="0">
              <a:solidFill>
                <a:srgbClr val="313537"/>
              </a:solidFill>
              <a:effectLst/>
              <a:latin typeface="Arial Upload"/>
            </a:endParaRPr>
          </a:p>
          <a:p>
            <a:pPr algn="l">
              <a:lnSpc>
                <a:spcPct val="200000"/>
              </a:lnSpc>
            </a:pPr>
            <a:r>
              <a:rPr lang="en-GB" sz="2400" b="0" i="0" dirty="0">
                <a:solidFill>
                  <a:srgbClr val="313537"/>
                </a:solidFill>
                <a:effectLst/>
                <a:latin typeface="Calibri (Body)"/>
              </a:rPr>
              <a:t>The first challenge is concerned with learning algorithms to be trained and how to determine whether the algorithms are performing as expected.</a:t>
            </a:r>
            <a:r>
              <a:rPr lang="en-GB" sz="2400" dirty="0">
                <a:solidFill>
                  <a:srgbClr val="000000"/>
                </a:solidFill>
                <a:latin typeface="Calibri (Body)"/>
              </a:rPr>
              <a:t>?</a:t>
            </a:r>
          </a:p>
          <a:p>
            <a:pPr fontAlgn="base">
              <a:lnSpc>
                <a:spcPct val="200000"/>
              </a:lnSpc>
            </a:pPr>
            <a:r>
              <a:rPr lang="en-GB" sz="2400" dirty="0">
                <a:solidFill>
                  <a:srgbClr val="313537"/>
                </a:solidFill>
                <a:latin typeface="Calibri (Body)"/>
              </a:rPr>
              <a:t>This challenge will be discussed in greater detail during this module. </a:t>
            </a:r>
          </a:p>
          <a:p>
            <a:br>
              <a:rPr lang="en-GB" sz="1600" b="0" i="0" dirty="0">
                <a:solidFill>
                  <a:srgbClr val="313537"/>
                </a:solidFill>
                <a:effectLst/>
                <a:latin typeface="lato" panose="020F0502020204030203" pitchFamily="34" charset="0"/>
              </a:rPr>
            </a:br>
            <a:endParaRPr lang="en-GB" sz="2400" dirty="0">
              <a:solidFill>
                <a:srgbClr val="000000"/>
              </a:solidFill>
              <a:latin typeface="Calibri (Body)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3707293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Algorithms 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CA6B54-ECA9-4390-60AB-3F1AB79C6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13" y="1225958"/>
            <a:ext cx="1853929" cy="185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910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65044" y="1066800"/>
            <a:ext cx="10787270" cy="5126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200000"/>
              </a:lnSpc>
            </a:pPr>
            <a:r>
              <a:rPr lang="en-GB" sz="2400" b="0" i="0" baseline="0" dirty="0"/>
              <a:t>Data availability remains as a major challenge to overcome in order to go beyond the pilot stage.</a:t>
            </a:r>
            <a:endParaRPr lang="en-US" sz="2400" dirty="0"/>
          </a:p>
          <a:p>
            <a:pPr fontAlgn="base">
              <a:lnSpc>
                <a:spcPct val="200000"/>
              </a:lnSpc>
            </a:pPr>
            <a:r>
              <a:rPr lang="en-GB" sz="2400" dirty="0"/>
              <a:t>ML and Deep Learning in particular require a very large amounts of (mostly labelled) data to achieve proper generalization.</a:t>
            </a:r>
          </a:p>
          <a:p>
            <a:pPr fontAlgn="base">
              <a:lnSpc>
                <a:spcPct val="200000"/>
              </a:lnSpc>
            </a:pPr>
            <a:r>
              <a:rPr lang="en-GB" sz="2400" dirty="0"/>
              <a:t>Labelling raw data is a time consuming and costly endeavour which in this context frequently requires expertise and domain knowledge.</a:t>
            </a:r>
            <a:br>
              <a:rPr lang="en-GB" sz="2400" dirty="0"/>
            </a:br>
            <a:endParaRPr lang="en-GB" sz="2400" dirty="0"/>
          </a:p>
          <a:p>
            <a:pPr marL="285750" indent="-285750" algn="just">
              <a:lnSpc>
                <a:spcPct val="200000"/>
              </a:lnSpc>
            </a:pPr>
            <a:endParaRPr lang="en-GB" sz="24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24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7395121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Data Availability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01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59373" y="1521210"/>
            <a:ext cx="11873253" cy="3788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200000"/>
              </a:lnSpc>
            </a:pPr>
            <a:r>
              <a:rPr lang="en-GB" sz="2400" dirty="0">
                <a:solidFill>
                  <a:srgbClr val="313537"/>
                </a:solidFill>
                <a:latin typeface="Calibri (Body)"/>
              </a:rPr>
              <a:t>“Garbage in, garbage out”</a:t>
            </a:r>
          </a:p>
          <a:p>
            <a:pPr fontAlgn="base">
              <a:lnSpc>
                <a:spcPct val="200000"/>
              </a:lnSpc>
            </a:pPr>
            <a:r>
              <a:rPr lang="en-GB" sz="2400" dirty="0">
                <a:solidFill>
                  <a:srgbClr val="313537"/>
                </a:solidFill>
                <a:latin typeface="Calibri (Body)"/>
              </a:rPr>
              <a:t>Data quality is another challenge for AI. Even though a huge amount of data is being generated the quality of the data to be used to develop an AI system is critical.</a:t>
            </a:r>
          </a:p>
          <a:p>
            <a:pPr fontAlgn="base">
              <a:lnSpc>
                <a:spcPct val="200000"/>
              </a:lnSpc>
            </a:pPr>
            <a:r>
              <a:rPr lang="en-GB" sz="2400" b="0" i="0" baseline="0" dirty="0"/>
              <a:t>Industrial AI and ML models rely heavily on accurate, clean and often appropriately labelled.</a:t>
            </a:r>
            <a:endParaRPr lang="en-US" sz="2400" dirty="0"/>
          </a:p>
          <a:p>
            <a:pPr marL="0" indent="0">
              <a:buNone/>
            </a:pPr>
            <a:br>
              <a:rPr lang="en-GB" sz="2400" b="0" i="0" dirty="0">
                <a:solidFill>
                  <a:srgbClr val="313537"/>
                </a:solidFill>
                <a:effectLst/>
                <a:latin typeface="lato" panose="020F0502020204030203" pitchFamily="34" charset="0"/>
              </a:rPr>
            </a:br>
            <a:endParaRPr lang="en-GB" sz="2400" dirty="0">
              <a:solidFill>
                <a:srgbClr val="000000"/>
              </a:solidFill>
              <a:latin typeface="Calibri (Body)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24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24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27" y="300598"/>
            <a:ext cx="2266692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Data Quality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CA251022-3E1B-CF1A-830D-528529923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19" y="167968"/>
            <a:ext cx="1466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3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109272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latin typeface="Arial" panose="020B0604020202020204" pitchFamily="34" charset="0"/>
              </a:rPr>
              <a:t>Data economy </a:t>
            </a:r>
            <a:r>
              <a:rPr lang="en-GB" sz="2400" dirty="0">
                <a:latin typeface="Arial" panose="020B0604020202020204" pitchFamily="34" charset="0"/>
              </a:rPr>
              <a:t>is a global digital ecosystem in which data is gathered, 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</a:rPr>
              <a:t>  organized, and exchanged by a network of vendors for the purpose of 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</a:rPr>
              <a:t>  deriving value from the accumulated information</a:t>
            </a:r>
          </a:p>
          <a:p>
            <a:pPr marL="0" indent="0">
              <a:buNone/>
            </a:pPr>
            <a:endParaRPr lang="en-GB" sz="24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r>
              <a:rPr lang="en-GB" sz="2400" b="1" dirty="0">
                <a:latin typeface="Arial" panose="020B0604020202020204" pitchFamily="34" charset="0"/>
              </a:rPr>
              <a:t>Artificial Intelligence </a:t>
            </a:r>
            <a:r>
              <a:rPr lang="en-GB" sz="2400" dirty="0">
                <a:latin typeface="Arial" panose="020B0604020202020204" pitchFamily="34" charset="0"/>
              </a:rPr>
              <a:t>is the simulation of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</a:rPr>
              <a:t>   human intelligence processes by machines,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</a:rPr>
              <a:t>   especially computer systems.</a:t>
            </a: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E51304-1069-9AD6-97C5-224DA137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62" y="2350789"/>
            <a:ext cx="5852634" cy="3414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51F055-496A-B52D-93C4-70ABD2D4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145" y="2964975"/>
            <a:ext cx="1769002" cy="1749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65089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30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348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65043" y="1066800"/>
            <a:ext cx="11873253" cy="5126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200000"/>
              </a:lnSpc>
            </a:pPr>
            <a:r>
              <a:rPr lang="en-GB" sz="1800" b="1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Accuracy :  </a:t>
            </a:r>
            <a:r>
              <a:rPr lang="en-GB" sz="1800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Accurate data produce correct and reliable outcomes</a:t>
            </a:r>
            <a:endParaRPr lang="en-GB" sz="1800" b="1" dirty="0">
              <a:solidFill>
                <a:srgbClr val="242424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en-GB" sz="1800" b="1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Consistency : </a:t>
            </a:r>
            <a:r>
              <a:rPr lang="en-GB" sz="1800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Consistency ensures that data follows a standard format and structure, facilitating the efficient processing and analysis of the data</a:t>
            </a:r>
            <a:endParaRPr lang="en-GB" sz="1800" b="1" dirty="0">
              <a:solidFill>
                <a:srgbClr val="242424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en-GB" sz="1800" b="1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Completeness : </a:t>
            </a:r>
            <a:r>
              <a:rPr lang="en-GB" sz="1800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Incomplete data sets can cause AI algorithms to miss essential patterns and correlations, leading to incomplete or biased results. </a:t>
            </a:r>
            <a:endParaRPr lang="en-GB" sz="1800" b="1" dirty="0">
              <a:solidFill>
                <a:srgbClr val="242424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en-GB" sz="1800" b="1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Timeliness : </a:t>
            </a:r>
            <a:r>
              <a:rPr lang="en-GB" sz="1800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Outdated data may not reflect the current environment or trends, resulting in irrelevant or misleading outputs</a:t>
            </a:r>
            <a:endParaRPr lang="en-GB" sz="1800" b="1" dirty="0">
              <a:solidFill>
                <a:srgbClr val="242424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fontAlgn="base">
              <a:lnSpc>
                <a:spcPct val="200000"/>
              </a:lnSpc>
            </a:pPr>
            <a:r>
              <a:rPr lang="en-GB" sz="1800" b="1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Relevance: </a:t>
            </a:r>
            <a:r>
              <a:rPr lang="en-GB" sz="1800" dirty="0">
                <a:solidFill>
                  <a:srgbClr val="2424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Relevant data helping AI systems to focus on the most important variables and relationships</a:t>
            </a:r>
            <a:endParaRPr lang="en-US" sz="2400" dirty="0"/>
          </a:p>
          <a:p>
            <a:pPr marL="0" indent="0">
              <a:buNone/>
            </a:pPr>
            <a:br>
              <a:rPr lang="en-GB" sz="2400" b="0" i="0" dirty="0">
                <a:solidFill>
                  <a:srgbClr val="313537"/>
                </a:solidFill>
                <a:effectLst/>
                <a:latin typeface="lato" panose="020F0502020204030203" pitchFamily="34" charset="0"/>
              </a:rPr>
            </a:br>
            <a:endParaRPr lang="en-GB" sz="2400" dirty="0">
              <a:solidFill>
                <a:srgbClr val="000000"/>
              </a:solidFill>
              <a:latin typeface="Calibri (Body)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24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24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7395121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The Key Components of Quality Data in AI?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00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65044" y="718931"/>
            <a:ext cx="10429460" cy="6080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1-Data collection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/>
              <a:t>Ensuring that all data points follow the same standards and eliminating duplicate or conflicting data is complex.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2-Data labelling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/>
              <a:t>Manual labelling is both time-consuming and prone to errors.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3-Data storage and security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/>
              <a:t>Maintaining data quality also means protecting it from unauthorized access and potential corruption.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4-Data governance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2400" dirty="0"/>
              <a:t>A lack of proper data governance can lead to siloed data, inconsistency, and errors.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GB" sz="2400" dirty="0"/>
          </a:p>
          <a:p>
            <a:pPr marL="0" indent="0" algn="just">
              <a:lnSpc>
                <a:spcPct val="200000"/>
              </a:lnSpc>
              <a:buNone/>
            </a:pPr>
            <a:endParaRPr lang="en-GB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94078"/>
            <a:ext cx="9502216" cy="674551"/>
          </a:xfrm>
        </p:spPr>
        <p:txBody>
          <a:bodyPr>
            <a:noAutofit/>
          </a:bodyPr>
          <a:lstStyle/>
          <a:p>
            <a:r>
              <a:rPr lang="en-GB" sz="2500" b="1" i="0" dirty="0">
                <a:solidFill>
                  <a:srgbClr val="242424"/>
                </a:solidFill>
                <a:effectLst/>
                <a:latin typeface="Poppins" panose="00000500000000000000" pitchFamily="2" charset="0"/>
              </a:rPr>
              <a:t>What are the challenges of ensuring data quality in AI?</a:t>
            </a:r>
            <a:endParaRPr lang="en-GB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933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3094" y="1055974"/>
            <a:ext cx="11087879" cy="5391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endParaRPr lang="en-GB" sz="1800" b="1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endParaRPr lang="en-GB" sz="1800" b="1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313537"/>
              </a:solidFill>
              <a:latin typeface="Calibri (Body)"/>
            </a:endParaRPr>
          </a:p>
          <a:p>
            <a:pPr>
              <a:lnSpc>
                <a:spcPct val="150000"/>
              </a:lnSpc>
            </a:pPr>
            <a:r>
              <a:rPr lang="en-GB" sz="2500" dirty="0">
                <a:solidFill>
                  <a:srgbClr val="313537"/>
                </a:solidFill>
                <a:latin typeface="Calibri (Body)"/>
              </a:rPr>
              <a:t>AI’s need for large amounts of structured or standardized data with the human right to privacy</a:t>
            </a:r>
          </a:p>
          <a:p>
            <a:pPr>
              <a:lnSpc>
                <a:spcPct val="150000"/>
              </a:lnSpc>
            </a:pPr>
            <a:r>
              <a:rPr lang="en-GB" sz="2500" dirty="0">
                <a:solidFill>
                  <a:srgbClr val="313537"/>
                </a:solidFill>
                <a:latin typeface="Calibri (Body)"/>
              </a:rPr>
              <a:t>Cybersecurity is another challenge that needs to be addressed once an AI system has been deployed, particularly in cloud-based environments and on platforms that are connected to the internet such as internet-based services, as well as apps that have AI systems embedded</a:t>
            </a:r>
            <a:br>
              <a:rPr lang="en-GB" sz="1600" b="0" i="0" dirty="0">
                <a:solidFill>
                  <a:srgbClr val="313537"/>
                </a:solidFill>
                <a:effectLst/>
                <a:latin typeface="lato" panose="020F0502020204030203" pitchFamily="34" charset="0"/>
              </a:rPr>
            </a:br>
            <a:endParaRPr lang="en-GB" sz="2400" dirty="0">
              <a:solidFill>
                <a:srgbClr val="000000"/>
              </a:solidFill>
              <a:latin typeface="Calibri (Body)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5069364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Data Security and Privacy 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Difference Between Data Privacy and Data Security">
            <a:extLst>
              <a:ext uri="{FF2B5EF4-FFF2-40B4-BE49-F238E27FC236}">
                <a16:creationId xmlns:a16="http://schemas.microsoft.com/office/drawing/2014/main" id="{8AF280FB-E93D-7FEE-4714-09D4AF62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68" y="1066800"/>
            <a:ext cx="4196591" cy="15696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9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3094" y="1155182"/>
            <a:ext cx="11563643" cy="487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GB" sz="1800" dirty="0">
                <a:latin typeface="Roboto" panose="02000000000000000000" pitchFamily="2" charset="0"/>
                <a:cs typeface="Times New Roman" panose="02020603050405020304" pitchFamily="18" charset="0"/>
              </a:rPr>
              <a:t>AI ethics is a set of values, principles, and techniques that employ widely accepted standards </a:t>
            </a:r>
          </a:p>
          <a:p>
            <a:pPr marL="0" indent="0" algn="just">
              <a:buNone/>
            </a:pPr>
            <a:r>
              <a:rPr lang="en-GB" sz="1800" dirty="0">
                <a:latin typeface="Roboto" panose="02000000000000000000" pitchFamily="2" charset="0"/>
                <a:cs typeface="Times New Roman" panose="02020603050405020304" pitchFamily="18" charset="0"/>
              </a:rPr>
              <a:t>     of right and wrong to guide moral conduct in the development and use of AI technologies. </a:t>
            </a:r>
          </a:p>
          <a:p>
            <a:pPr marL="285750" indent="-285750" algn="just"/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GB" sz="1800" dirty="0">
                <a:latin typeface="Roboto" panose="02000000000000000000" pitchFamily="2" charset="0"/>
                <a:cs typeface="Times New Roman" panose="02020603050405020304" pitchFamily="18" charset="0"/>
              </a:rPr>
              <a:t>Ethical discussions occur around any new technology</a:t>
            </a:r>
          </a:p>
          <a:p>
            <a:pPr marL="285750" indent="-285750" algn="just"/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/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2528944" cy="674551"/>
          </a:xfrm>
        </p:spPr>
        <p:txBody>
          <a:bodyPr>
            <a:normAutofit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Ethics in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7B606-8477-C38E-ED70-C15C49E4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68" y="2992544"/>
            <a:ext cx="3425780" cy="3554569"/>
          </a:xfrm>
          <a:prstGeom prst="rect">
            <a:avLst/>
          </a:prstGeom>
        </p:spPr>
      </p:pic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78D506-11D7-B258-48B9-9BE7B42E6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78" y="3036736"/>
            <a:ext cx="3999447" cy="34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63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3095" y="1155182"/>
            <a:ext cx="10778622" cy="5391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GB" sz="1800" b="1" dirty="0">
                <a:latin typeface="Roboto" panose="02000000000000000000" pitchFamily="2" charset="0"/>
                <a:cs typeface="Times New Roman" panose="02020603050405020304" pitchFamily="18" charset="0"/>
              </a:rPr>
              <a:t>Biases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Roboto" panose="02000000000000000000" pitchFamily="2" charset="0"/>
                <a:cs typeface="Times New Roman" panose="02020603050405020304" pitchFamily="18" charset="0"/>
              </a:rPr>
              <a:t>    How to e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liminate bias from the 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dataset?</a:t>
            </a: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GB" sz="1800" b="1" dirty="0">
                <a:latin typeface="Roboto" panose="02000000000000000000" pitchFamily="2" charset="0"/>
                <a:cs typeface="Times New Roman" panose="02020603050405020304" pitchFamily="18" charset="0"/>
              </a:rPr>
              <a:t>Control and the Morality of AI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    Does AI in control of the situation?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1800" b="1" dirty="0">
                <a:latin typeface="Roboto" panose="02000000000000000000" pitchFamily="2" charset="0"/>
                <a:cs typeface="Times New Roman" panose="02020603050405020304" pitchFamily="18" charset="0"/>
              </a:rPr>
              <a:t>Privacy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   What are the rules around the data collection?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   What legislation might need to be put in place to protect users’ private information?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1800" b="1" dirty="0">
                <a:latin typeface="Roboto" panose="02000000000000000000" pitchFamily="2" charset="0"/>
                <a:cs typeface="Times New Roman" panose="02020603050405020304" pitchFamily="18" charset="0"/>
              </a:rPr>
              <a:t>Ownership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    Who is responsible for some of the things that AIs are creating?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1800" b="1" dirty="0">
                <a:latin typeface="Roboto" panose="02000000000000000000" pitchFamily="2" charset="0"/>
                <a:cs typeface="Times New Roman" panose="02020603050405020304" pitchFamily="18" charset="0"/>
              </a:rPr>
              <a:t>Humanity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   How does AI make us feel as humans?</a:t>
            </a:r>
          </a:p>
          <a:p>
            <a:pPr marL="285750" indent="-285750" algn="just">
              <a:lnSpc>
                <a:spcPct val="200000"/>
              </a:lnSpc>
            </a:pP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</a:pPr>
            <a:endParaRPr lang="en-GB" sz="180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88" y="392249"/>
            <a:ext cx="3707293" cy="674551"/>
          </a:xfrm>
        </p:spPr>
        <p:txBody>
          <a:bodyPr>
            <a:normAutofit fontScale="90000"/>
          </a:bodyPr>
          <a:lstStyle/>
          <a:p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"/>
              </a:rPr>
              <a:t>Ethical Challenges of AI</a:t>
            </a:r>
          </a:p>
        </p:txBody>
      </p:sp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615F6A7E-02B4-A7D3-D0F6-3CBC97AD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13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C182-5939-7245-A973-4B73B5B3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70" y="166442"/>
            <a:ext cx="2942210" cy="1020232"/>
          </a:xfrm>
        </p:spPr>
        <p:txBody>
          <a:bodyPr>
            <a:normAutofit/>
          </a:bodyPr>
          <a:lstStyle/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A8E2C-3E09-7840-8E3A-5A5B19D43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4" r="8333"/>
          <a:stretch/>
        </p:blipFill>
        <p:spPr>
          <a:xfrm>
            <a:off x="6596688" y="1610226"/>
            <a:ext cx="5595312" cy="45964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0280AE-463E-4087-AF83-C5D962117810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3496FC3-E28D-45C9-6326-5C2C824D87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632742"/>
              </p:ext>
            </p:extLst>
          </p:nvPr>
        </p:nvGraphicFramePr>
        <p:xfrm>
          <a:off x="53704" y="1186675"/>
          <a:ext cx="12138297" cy="5475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283B00-B37A-624B-A172-7F2543E3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75" y="1161953"/>
            <a:ext cx="10829741" cy="5249712"/>
          </a:xfrm>
        </p:spPr>
        <p:txBody>
          <a:bodyPr>
            <a:normAutofit/>
          </a:bodyPr>
          <a:lstStyle/>
          <a:p>
            <a:pPr marL="360000">
              <a:lnSpc>
                <a:spcPct val="100000"/>
              </a:lnSpc>
              <a:spcBef>
                <a:spcPts val="1001"/>
              </a:spcBef>
            </a:pPr>
            <a:r>
              <a:rPr lang="en-GB" sz="2200" dirty="0"/>
              <a:t>AI is an extremely powerful and exciting field. It’s only going to become more important and ubiquitous moving forward, and will certainly continue to have very 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200" dirty="0"/>
              <a:t>   significant impacts on modern society. 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200" dirty="0"/>
          </a:p>
          <a:p>
            <a:pPr marL="474300" indent="-342900">
              <a:lnSpc>
                <a:spcPct val="100000"/>
              </a:lnSpc>
              <a:spcBef>
                <a:spcPts val="0"/>
              </a:spcBef>
            </a:pPr>
            <a:r>
              <a:rPr lang="en-GB" sz="2200" dirty="0"/>
              <a:t>AI helps in the execution of daily tasks. the end goal of 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200" dirty="0"/>
              <a:t>     using AI for any process is to increase the efficiency and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200" dirty="0"/>
              <a:t>     productivity of the target area.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200" dirty="0"/>
          </a:p>
          <a:p>
            <a:pPr marL="474300" indent="-342900"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AI is classified into Strong AI and Weak AI. Both 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     types of AI are different from each other. Their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     origin and application at different.</a:t>
            </a:r>
          </a:p>
          <a:p>
            <a:pPr marL="13140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200" dirty="0"/>
          </a:p>
        </p:txBody>
      </p:sp>
      <p:pic>
        <p:nvPicPr>
          <p:cNvPr id="10" name="Picture 4" descr="SoECaM logo">
            <a:extLst>
              <a:ext uri="{FF2B5EF4-FFF2-40B4-BE49-F238E27FC236}">
                <a16:creationId xmlns:a16="http://schemas.microsoft.com/office/drawing/2014/main" id="{DC810B94-4AE8-7167-D0CE-EBDE48963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0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SoECaM logo">
            <a:extLst>
              <a:ext uri="{FF2B5EF4-FFF2-40B4-BE49-F238E27FC236}">
                <a16:creationId xmlns:a16="http://schemas.microsoft.com/office/drawing/2014/main" id="{679F408F-48D0-A70D-0DBD-87C752EA6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1C3A6A-447D-1924-5178-60D3DF8286B7}"/>
              </a:ext>
            </a:extLst>
          </p:cNvPr>
          <p:cNvSpPr txBox="1">
            <a:spLocks/>
          </p:cNvSpPr>
          <p:nvPr/>
        </p:nvSpPr>
        <p:spPr>
          <a:xfrm>
            <a:off x="183095" y="518474"/>
            <a:ext cx="10778622" cy="602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Reading List </a:t>
            </a:r>
          </a:p>
          <a:p>
            <a:r>
              <a:rPr lang="en-GB" sz="2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Artificial Intelligence –A Guide for Thinking Humans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Melanie Mitchell, Pelican Books, 2019</a:t>
            </a:r>
          </a:p>
          <a:p>
            <a:r>
              <a:rPr lang="en-GB" sz="2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Machines that Think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 - </a:t>
            </a: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New Scientist, 2017</a:t>
            </a:r>
          </a:p>
          <a:p>
            <a:r>
              <a:rPr lang="en-GB" sz="2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Journal Papers and other articles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Additional suggested/recommended reading that will help you improve your understanding of the material</a:t>
            </a:r>
          </a:p>
          <a:p>
            <a:endParaRPr lang="en-GB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Next Lecture</a:t>
            </a:r>
          </a:p>
          <a:p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Introduction to M</a:t>
            </a: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achine 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</a:rPr>
              <a:t>L</a:t>
            </a:r>
            <a:r>
              <a:rPr lang="en-GB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earning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75768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endParaRPr lang="en-GB" sz="3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l" fontAlgn="base"/>
            <a:endParaRPr lang="en-GB" sz="3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fontAlgn="base"/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The Founding Fathers of AI</a:t>
            </a:r>
          </a:p>
          <a:p>
            <a:br>
              <a:rPr lang="en-GB" sz="3600" b="0" i="1" dirty="0">
                <a:solidFill>
                  <a:srgbClr val="313537"/>
                </a:solidFill>
                <a:effectLst/>
                <a:latin typeface="var(--font-family-body)"/>
              </a:rPr>
            </a:b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D2B34-84BC-9F52-48CC-8AF7EC84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2" y="775252"/>
            <a:ext cx="9835781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6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1ACD6B5-47EC-1851-6517-D13CDC12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895813"/>
            <a:ext cx="9770165" cy="51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0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B7AF6-AE04-C56B-216D-98999E1B0547}"/>
              </a:ext>
            </a:extLst>
          </p:cNvPr>
          <p:cNvSpPr txBox="1"/>
          <p:nvPr/>
        </p:nvSpPr>
        <p:spPr>
          <a:xfrm>
            <a:off x="745434" y="1511630"/>
            <a:ext cx="90247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GB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Definitions may be organised into four categories</a:t>
            </a:r>
            <a:r>
              <a:rPr lang="en-GB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GB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Thinking Humanly, Thinking Rationally, Acting Humanly, Acting Rationally</a:t>
            </a:r>
          </a:p>
          <a:p>
            <a:pPr marL="0" indent="0" algn="l">
              <a:buNone/>
            </a:pPr>
            <a:endParaRPr lang="en-GB" sz="3600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4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511F4-2BD5-4737-EB07-42AFE3EAD8B0}"/>
              </a:ext>
            </a:extLst>
          </p:cNvPr>
          <p:cNvSpPr txBox="1"/>
          <p:nvPr/>
        </p:nvSpPr>
        <p:spPr>
          <a:xfrm>
            <a:off x="191336" y="553144"/>
            <a:ext cx="97179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3000" dirty="0"/>
              <a:t>Different definitions – depending on one’s background &amp; worldview - </a:t>
            </a:r>
            <a:r>
              <a:rPr lang="en-GB" sz="3000" dirty="0">
                <a:solidFill>
                  <a:srgbClr val="FF0000"/>
                </a:solidFill>
              </a:rPr>
              <a:t>Acting Humanly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 algn="l">
              <a:buNone/>
            </a:pPr>
            <a:r>
              <a:rPr lang="en-GB" sz="3000" b="0" i="0" u="none" strike="noStrike" baseline="0" dirty="0">
                <a:latin typeface="Times-Roman"/>
              </a:rPr>
              <a:t>“The art of creating machines that perform functions that require intelligence when performed by people.” (</a:t>
            </a:r>
            <a:r>
              <a:rPr lang="en-GB" sz="3000" dirty="0"/>
              <a:t>Ray </a:t>
            </a:r>
            <a:r>
              <a:rPr lang="en-GB" sz="3000" dirty="0" err="1"/>
              <a:t>Kurzwiel</a:t>
            </a:r>
            <a:r>
              <a:rPr lang="en-GB" sz="3000" dirty="0"/>
              <a:t>, ND</a:t>
            </a:r>
            <a:r>
              <a:rPr lang="en-GB" sz="3000" b="0" i="0" u="none" strike="noStrike" baseline="0" dirty="0">
                <a:latin typeface="Times-Roman"/>
              </a:rPr>
              <a:t>)</a:t>
            </a:r>
          </a:p>
          <a:p>
            <a:pPr marL="0" indent="0" algn="l">
              <a:buNone/>
            </a:pPr>
            <a:endParaRPr lang="en-GB" sz="3000" b="0" i="0" u="none" strike="noStrike" baseline="0" dirty="0">
              <a:latin typeface="Times-Roman"/>
            </a:endParaRPr>
          </a:p>
          <a:p>
            <a:pPr algn="l"/>
            <a:endParaRPr lang="en-GB" sz="3000" b="0" i="0" u="none" strike="noStrike" baseline="0" dirty="0">
              <a:latin typeface="Times-Roman"/>
            </a:endParaRPr>
          </a:p>
          <a:p>
            <a:pPr marL="0" indent="0" algn="l">
              <a:buNone/>
            </a:pPr>
            <a:r>
              <a:rPr lang="en-GB" sz="3000" b="0" i="0" u="none" strike="noStrike" baseline="0" dirty="0">
                <a:latin typeface="Times-Roman"/>
              </a:rPr>
              <a:t>“The study of how to make computers do things at which, at the moment, people are better.” (Rich and Knight, 1991)</a:t>
            </a:r>
          </a:p>
          <a:p>
            <a:pPr marL="0" indent="0" algn="l">
              <a:buNone/>
            </a:pPr>
            <a:endParaRPr lang="en-GB" sz="3000" dirty="0">
              <a:latin typeface="Times-Roman"/>
            </a:endParaRPr>
          </a:p>
          <a:p>
            <a:r>
              <a:rPr lang="en-GB" sz="3000" b="0" i="0" u="none" strike="noStrike" baseline="0" dirty="0">
                <a:latin typeface="Times-Roman"/>
              </a:rPr>
              <a:t>Example : </a:t>
            </a:r>
            <a:r>
              <a:rPr lang="en-GB" sz="3000" b="1" i="0" dirty="0">
                <a:solidFill>
                  <a:srgbClr val="0F0F0F"/>
                </a:solidFill>
                <a:effectLst/>
                <a:latin typeface="YouTube Sans"/>
              </a:rPr>
              <a:t>The Turing test (</a:t>
            </a:r>
            <a:r>
              <a:rPr lang="en-GB" sz="3000" b="1" i="0" dirty="0">
                <a:solidFill>
                  <a:srgbClr val="0F0F0F"/>
                </a:solidFill>
                <a:effectLst/>
                <a:latin typeface="YouTube Sans"/>
                <a:hlinkClick r:id="rId3"/>
              </a:rPr>
              <a:t>More details</a:t>
            </a:r>
            <a:r>
              <a:rPr lang="en-GB" sz="3000" b="1" i="0" dirty="0">
                <a:solidFill>
                  <a:srgbClr val="0F0F0F"/>
                </a:solidFill>
                <a:effectLst/>
                <a:latin typeface="YouTube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74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4193D-118E-5FCA-68AB-1E0714DB7522}"/>
              </a:ext>
            </a:extLst>
          </p:cNvPr>
          <p:cNvSpPr txBox="1"/>
          <p:nvPr/>
        </p:nvSpPr>
        <p:spPr>
          <a:xfrm>
            <a:off x="175707" y="761658"/>
            <a:ext cx="97701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GB" sz="3000" dirty="0"/>
              <a:t>Different definitions – depending on one’s background &amp; worldview - </a:t>
            </a:r>
            <a:r>
              <a:rPr lang="en-GB" sz="3000" dirty="0">
                <a:solidFill>
                  <a:srgbClr val="FF0000"/>
                </a:solidFill>
              </a:rPr>
              <a:t>Thinking Humanly</a:t>
            </a:r>
          </a:p>
          <a:p>
            <a:pPr marL="0" indent="0" algn="just">
              <a:buNone/>
            </a:pPr>
            <a:endParaRPr lang="en-GB" sz="3000" dirty="0"/>
          </a:p>
          <a:p>
            <a:pPr marL="0" indent="0" algn="just">
              <a:buNone/>
            </a:pPr>
            <a:r>
              <a:rPr lang="en-GB" sz="3000" b="0" i="0" u="none" strike="noStrike" baseline="0" dirty="0">
                <a:latin typeface="Times-Roman"/>
              </a:rPr>
              <a:t>“</a:t>
            </a:r>
            <a:r>
              <a:rPr lang="en-GB" sz="3000" b="0" u="none" strike="noStrike" baseline="0" dirty="0">
                <a:latin typeface="Times-Roman"/>
              </a:rPr>
              <a:t>The exciting new effort to make computers think </a:t>
            </a:r>
            <a:r>
              <a:rPr lang="en-GB" sz="3000" b="0" u="none" strike="noStrike" baseline="0" dirty="0">
                <a:latin typeface="CMMI10"/>
              </a:rPr>
              <a:t>. . . </a:t>
            </a:r>
            <a:r>
              <a:rPr lang="en-GB" sz="3000" b="0" i="1" u="none" strike="noStrike" baseline="0" dirty="0">
                <a:latin typeface="Times-Italic"/>
              </a:rPr>
              <a:t>machines with minds</a:t>
            </a:r>
            <a:r>
              <a:rPr lang="en-GB" sz="3000" b="0" u="none" strike="noStrike" baseline="0" dirty="0">
                <a:latin typeface="Times-Roman"/>
              </a:rPr>
              <a:t>, in the full and literal sense.</a:t>
            </a:r>
            <a:r>
              <a:rPr lang="en-GB" sz="3000" b="0" i="0" u="none" strike="noStrike" baseline="0" dirty="0">
                <a:latin typeface="Times-Roman"/>
              </a:rPr>
              <a:t>” (</a:t>
            </a:r>
            <a:r>
              <a:rPr lang="en-GB" sz="3000" b="0" i="0" u="none" strike="noStrike" baseline="0" dirty="0" err="1">
                <a:latin typeface="Times-Roman"/>
              </a:rPr>
              <a:t>Haugeland</a:t>
            </a:r>
            <a:r>
              <a:rPr lang="en-GB" sz="3000" b="0" i="0" u="none" strike="noStrike" baseline="0" dirty="0">
                <a:latin typeface="Times-Roman"/>
              </a:rPr>
              <a:t>, 1985)</a:t>
            </a:r>
          </a:p>
          <a:p>
            <a:pPr marL="0" indent="0" algn="just">
              <a:buNone/>
            </a:pPr>
            <a:endParaRPr lang="en-GB" sz="3000" b="0" i="0" u="none" strike="noStrike" baseline="0" dirty="0">
              <a:latin typeface="Times-Roman"/>
            </a:endParaRPr>
          </a:p>
          <a:p>
            <a:pPr marL="0" indent="0" algn="just">
              <a:buNone/>
            </a:pPr>
            <a:r>
              <a:rPr lang="en-GB" sz="3000" b="0" i="0" u="none" strike="noStrike" baseline="0" dirty="0">
                <a:latin typeface="Times-Roman"/>
              </a:rPr>
              <a:t>“[The automation of] activities that we associate with human thinking, activities such as decision-making, problem solving, learning </a:t>
            </a:r>
            <a:r>
              <a:rPr lang="en-GB" sz="3000" b="0" i="0" u="none" strike="noStrike" baseline="0" dirty="0">
                <a:latin typeface="CMMI10"/>
              </a:rPr>
              <a:t>. . .</a:t>
            </a:r>
            <a:r>
              <a:rPr lang="en-GB" sz="3000" b="0" i="0" u="none" strike="noStrike" baseline="0" dirty="0">
                <a:latin typeface="Times-Roman"/>
              </a:rPr>
              <a:t>” (Bellman, 1978)</a:t>
            </a:r>
          </a:p>
          <a:p>
            <a:pPr marL="0" indent="0" algn="just">
              <a:buNone/>
            </a:pPr>
            <a:endParaRPr lang="en-GB" sz="3000" dirty="0">
              <a:solidFill>
                <a:srgbClr val="373A3C"/>
              </a:solidFill>
              <a:latin typeface="Times-Roman"/>
            </a:endParaRPr>
          </a:p>
          <a:p>
            <a:pPr algn="just"/>
            <a:r>
              <a:rPr lang="en-GB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-Roman"/>
              </a:rPr>
              <a:t>Example</a:t>
            </a:r>
            <a:r>
              <a:rPr lang="en-GB" sz="3000" dirty="0">
                <a:latin typeface="Times-Roman"/>
              </a:rPr>
              <a:t> : General Problem Solver</a:t>
            </a:r>
          </a:p>
        </p:txBody>
      </p:sp>
    </p:spTree>
    <p:extLst>
      <p:ext uri="{BB962C8B-B14F-4D97-AF65-F5344CB8AC3E}">
        <p14:creationId xmlns:p14="http://schemas.microsoft.com/office/powerpoint/2010/main" val="79946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940033"/>
            <a:ext cx="11925764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832545" y="895813"/>
            <a:ext cx="593888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D21F2-309A-63F6-357F-7FB17B156D34}"/>
              </a:ext>
            </a:extLst>
          </p:cNvPr>
          <p:cNvSpPr/>
          <p:nvPr/>
        </p:nvSpPr>
        <p:spPr>
          <a:xfrm>
            <a:off x="139148" y="38761"/>
            <a:ext cx="9770165" cy="491287"/>
          </a:xfrm>
          <a:prstGeom prst="rect">
            <a:avLst/>
          </a:prstGeom>
          <a:solidFill>
            <a:srgbClr val="BC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What is Artificial Intelligence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DD45A-0FE9-3CCE-5BDB-530D911960EA}"/>
              </a:ext>
            </a:extLst>
          </p:cNvPr>
          <p:cNvSpPr txBox="1"/>
          <p:nvPr/>
        </p:nvSpPr>
        <p:spPr>
          <a:xfrm>
            <a:off x="268357" y="895813"/>
            <a:ext cx="962022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GB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difference between “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acting humanly</a:t>
            </a:r>
            <a:r>
              <a:rPr lang="en-GB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and “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thinking humanly</a:t>
            </a:r>
            <a:r>
              <a:rPr lang="en-GB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is that the first is only concerned with the actions, the outcome or product of the human’s thinking process; whereas the latter is concerned with modelling human thinking processes.</a:t>
            </a:r>
          </a:p>
        </p:txBody>
      </p:sp>
    </p:spTree>
    <p:extLst>
      <p:ext uri="{BB962C8B-B14F-4D97-AF65-F5344CB8AC3E}">
        <p14:creationId xmlns:p14="http://schemas.microsoft.com/office/powerpoint/2010/main" val="40563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11108</TotalTime>
  <Words>1679</Words>
  <Application>Microsoft Office PowerPoint</Application>
  <PresentationFormat>Widescreen</PresentationFormat>
  <Paragraphs>258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9" baseType="lpstr">
      <vt:lpstr>-apple-system</vt:lpstr>
      <vt:lpstr>Arial</vt:lpstr>
      <vt:lpstr>Arial Upload</vt:lpstr>
      <vt:lpstr>Calibri</vt:lpstr>
      <vt:lpstr>Calibri </vt:lpstr>
      <vt:lpstr>Calibri (Body)</vt:lpstr>
      <vt:lpstr>Calibri Light</vt:lpstr>
      <vt:lpstr>Calibri Light (Headings)</vt:lpstr>
      <vt:lpstr>CMMI10</vt:lpstr>
      <vt:lpstr>Courier New</vt:lpstr>
      <vt:lpstr>erdana</vt:lpstr>
      <vt:lpstr>lato</vt:lpstr>
      <vt:lpstr>Poppins</vt:lpstr>
      <vt:lpstr>Roboto</vt:lpstr>
      <vt:lpstr>Segoe UI</vt:lpstr>
      <vt:lpstr>Tahoma</vt:lpstr>
      <vt:lpstr>Times New Roman</vt:lpstr>
      <vt:lpstr>Times-Italic</vt:lpstr>
      <vt:lpstr>Times-Roman</vt:lpstr>
      <vt:lpstr>var(--font-family-body)</vt:lpstr>
      <vt:lpstr>Wingdings</vt:lpstr>
      <vt:lpstr>YouTube Sans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AI </vt:lpstr>
      <vt:lpstr>Human Brain vs Computers</vt:lpstr>
      <vt:lpstr>AI Examples- Self Driving Cars</vt:lpstr>
      <vt:lpstr>AI Examples- Recommendation Systems</vt:lpstr>
      <vt:lpstr>AI Examples- Computer Vision</vt:lpstr>
      <vt:lpstr>AI Examples- Computer Vision</vt:lpstr>
      <vt:lpstr>Strong AI vs. Weak AI</vt:lpstr>
      <vt:lpstr>The Effect of Data Size on AI Algorithms</vt:lpstr>
      <vt:lpstr>Challenges of AI</vt:lpstr>
      <vt:lpstr>Algorithms </vt:lpstr>
      <vt:lpstr>Data Availability</vt:lpstr>
      <vt:lpstr>Data Quality</vt:lpstr>
      <vt:lpstr>The Key Components of Quality Data in AI?</vt:lpstr>
      <vt:lpstr>What are the challenges of ensuring data quality in AI?</vt:lpstr>
      <vt:lpstr>Data Security and Privacy </vt:lpstr>
      <vt:lpstr>Ethics in AI</vt:lpstr>
      <vt:lpstr>Ethical Challenges of AI</vt:lpstr>
      <vt:lpstr>Conclusion</vt:lpstr>
      <vt:lpstr>PowerPoint Presentation</vt:lpstr>
    </vt:vector>
  </TitlesOfParts>
  <Company>Abu Taha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neamah hasan</dc:creator>
  <dc:description/>
  <cp:lastModifiedBy>Neamah Al-Naffakh</cp:lastModifiedBy>
  <cp:revision>466</cp:revision>
  <dcterms:created xsi:type="dcterms:W3CDTF">2015-02-23T10:07:24Z</dcterms:created>
  <dcterms:modified xsi:type="dcterms:W3CDTF">2023-10-08T11:53:29Z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Abu Taha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